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9"/>
  </p:handoutMasterIdLst>
  <p:sldIdLst>
    <p:sldId id="444" r:id="rId3"/>
    <p:sldId id="441" r:id="rId4"/>
    <p:sldId id="445" r:id="rId5"/>
    <p:sldId id="407" r:id="rId6"/>
    <p:sldId id="430" r:id="rId8"/>
    <p:sldId id="427" r:id="rId9"/>
    <p:sldId id="446" r:id="rId10"/>
    <p:sldId id="447" r:id="rId11"/>
    <p:sldId id="449" r:id="rId12"/>
    <p:sldId id="450" r:id="rId13"/>
    <p:sldId id="451" r:id="rId14"/>
    <p:sldId id="453" r:id="rId15"/>
    <p:sldId id="456" r:id="rId16"/>
    <p:sldId id="454" r:id="rId17"/>
    <p:sldId id="469" r:id="rId18"/>
    <p:sldId id="455" r:id="rId19"/>
    <p:sldId id="458" r:id="rId20"/>
    <p:sldId id="432" r:id="rId21"/>
    <p:sldId id="459" r:id="rId22"/>
    <p:sldId id="463" r:id="rId23"/>
    <p:sldId id="440" r:id="rId24"/>
    <p:sldId id="464" r:id="rId25"/>
    <p:sldId id="431" r:id="rId26"/>
    <p:sldId id="338" r:id="rId27"/>
    <p:sldId id="465" r:id="rId28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3"/>
    <a:srgbClr val="C569E0"/>
    <a:srgbClr val="49B2F5"/>
    <a:srgbClr val="2C4166"/>
    <a:srgbClr val="31456A"/>
    <a:srgbClr val="E0E8EE"/>
    <a:srgbClr val="8A9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5" autoAdjust="0"/>
    <p:restoredTop sz="96229" autoAdjust="0"/>
  </p:normalViewPr>
  <p:slideViewPr>
    <p:cSldViewPr snapToGrid="0">
      <p:cViewPr varScale="1">
        <p:scale>
          <a:sx n="116" d="100"/>
          <a:sy n="116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0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BEA6D-C3CD-4366-ADCA-7240C99AF4C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C4060-6AEE-415D-8DA8-16669DE6CB3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6A2E-FE4E-423A-8E89-05A949C7310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05397-467D-4258-8F45-6807736CE19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以下是我们系统几个主要界面的UI设计，更多细节设计详见接下来的demo展示视频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我们使用Django的单元测试框架进行代码测试。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最后是我们的项目管理部分：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hyperlink" Target="https://rrslide.com/documentation/" TargetMode="External"/><Relationship Id="rId4" Type="http://schemas.openxmlformats.org/officeDocument/2006/relationships/hyperlink" Target="https://rrslide.com/" TargetMode="External"/><Relationship Id="rId3" Type="http://schemas.openxmlformats.org/officeDocument/2006/relationships/hyperlink" Target="https://www.rrgraphdesign.com/start-project/" TargetMode="External"/><Relationship Id="rId2" Type="http://schemas.openxmlformats.org/officeDocument/2006/relationships/hyperlink" Target="https://rrslide.com/price/freebies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14" name="Freeform 13"/>
            <p:cNvSpPr/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2486944" y="1984781"/>
            <a:ext cx="6824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Museo 700"/>
              </a:rPr>
              <a:t>More Free </a:t>
            </a:r>
            <a:r>
              <a:rPr lang="en-US" sz="4400" dirty="0" err="1">
                <a:solidFill>
                  <a:schemeClr val="bg1"/>
                </a:solidFill>
                <a:latin typeface="Museo 700"/>
              </a:rPr>
              <a:t>Powerpoint</a:t>
            </a:r>
            <a:r>
              <a:rPr lang="en-US" sz="4400" dirty="0">
                <a:solidFill>
                  <a:schemeClr val="bg1"/>
                </a:solidFill>
                <a:latin typeface="Museo 700"/>
              </a:rPr>
              <a:t> Templates?</a:t>
            </a:r>
            <a:endParaRPr lang="en-US" sz="4400" dirty="0">
              <a:solidFill>
                <a:schemeClr val="bg1"/>
              </a:solidFill>
              <a:latin typeface="Museo 700"/>
            </a:endParaRPr>
          </a:p>
        </p:txBody>
      </p:sp>
      <p:sp>
        <p:nvSpPr>
          <p:cNvPr id="4" name="Rectangle: Rounded Corners 3">
            <a:hlinkClick r:id="rId2"/>
          </p:cNvPr>
          <p:cNvSpPr/>
          <p:nvPr userDrawn="1"/>
        </p:nvSpPr>
        <p:spPr>
          <a:xfrm>
            <a:off x="5337978" y="3638659"/>
            <a:ext cx="1053993" cy="253916"/>
          </a:xfrm>
          <a:prstGeom prst="roundRect">
            <a:avLst>
              <a:gd name="adj" fmla="val 39588"/>
            </a:avLst>
          </a:prstGeom>
          <a:solidFill>
            <a:srgbClr val="FFB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Sans" panose="02000000000000000000" pitchFamily="2" charset="0"/>
              </a:rPr>
              <a:t>Click Here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Sans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721293" y="5550010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ppt basic </a:t>
            </a: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tutorial</a:t>
            </a:r>
            <a:endParaRPr lang="en-US" sz="1050" kern="0" dirty="0">
              <a:solidFill>
                <a:srgbClr val="FFC02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171985" y="5550009"/>
            <a:ext cx="1454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template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collection</a:t>
            </a:r>
            <a:endParaRPr lang="en-US" sz="1050" kern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675966" y="5550010"/>
            <a:ext cx="13388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kern="0" dirty="0">
                <a:solidFill>
                  <a:srgbClr val="FFC02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</a:t>
            </a:r>
            <a:r>
              <a:rPr lang="en-US" sz="105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050" kern="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powerpoint</a:t>
            </a:r>
            <a:endParaRPr lang="en-US" sz="1050" kern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098941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621838" y="5566839"/>
            <a:ext cx="0" cy="215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hlinkClick r:id="rId3"/>
          </p:cNvPr>
          <p:cNvSpPr/>
          <p:nvPr userDrawn="1"/>
        </p:nvSpPr>
        <p:spPr>
          <a:xfrm>
            <a:off x="3471655" y="5498175"/>
            <a:ext cx="1605266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hlinkClick r:id="rId4"/>
          </p:cNvPr>
          <p:cNvSpPr/>
          <p:nvPr userDrawn="1"/>
        </p:nvSpPr>
        <p:spPr>
          <a:xfrm>
            <a:off x="5137854" y="5498175"/>
            <a:ext cx="1454243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hlinkClick r:id="rId5"/>
          </p:cNvPr>
          <p:cNvSpPr/>
          <p:nvPr userDrawn="1"/>
        </p:nvSpPr>
        <p:spPr>
          <a:xfrm>
            <a:off x="6660361" y="5498175"/>
            <a:ext cx="1241064" cy="386918"/>
          </a:xfrm>
          <a:prstGeom prst="roundRect">
            <a:avLst/>
          </a:prstGeom>
          <a:solidFill>
            <a:srgbClr val="231F20">
              <a:alpha val="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58" y="3197953"/>
            <a:ext cx="1868744" cy="46209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70184" y="3803448"/>
            <a:ext cx="249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Thankyou For Using Our Template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6686" y="853706"/>
            <a:ext cx="6427728" cy="6433349"/>
            <a:chOff x="1812925" y="2333625"/>
            <a:chExt cx="1816100" cy="1817688"/>
          </a:xfrm>
          <a:solidFill>
            <a:schemeClr val="bg1">
              <a:alpha val="5000"/>
            </a:schemeClr>
          </a:solidFill>
        </p:grpSpPr>
        <p:sp>
          <p:nvSpPr>
            <p:cNvPr id="6" name="Freeform 13"/>
            <p:cNvSpPr/>
            <p:nvPr/>
          </p:nvSpPr>
          <p:spPr bwMode="auto">
            <a:xfrm>
              <a:off x="1812925" y="2333625"/>
              <a:ext cx="908050" cy="908050"/>
            </a:xfrm>
            <a:custGeom>
              <a:avLst/>
              <a:gdLst>
                <a:gd name="T0" fmla="*/ 55 w 1716"/>
                <a:gd name="T1" fmla="*/ 635 h 1717"/>
                <a:gd name="T2" fmla="*/ 61 w 1716"/>
                <a:gd name="T3" fmla="*/ 635 h 1717"/>
                <a:gd name="T4" fmla="*/ 112 w 1716"/>
                <a:gd name="T5" fmla="*/ 639 h 1717"/>
                <a:gd name="T6" fmla="*/ 211 w 1716"/>
                <a:gd name="T7" fmla="*/ 654 h 1717"/>
                <a:gd name="T8" fmla="*/ 309 w 1716"/>
                <a:gd name="T9" fmla="*/ 679 h 1717"/>
                <a:gd name="T10" fmla="*/ 401 w 1716"/>
                <a:gd name="T11" fmla="*/ 711 h 1717"/>
                <a:gd name="T12" fmla="*/ 490 w 1716"/>
                <a:gd name="T13" fmla="*/ 751 h 1717"/>
                <a:gd name="T14" fmla="*/ 575 w 1716"/>
                <a:gd name="T15" fmla="*/ 799 h 1717"/>
                <a:gd name="T16" fmla="*/ 654 w 1716"/>
                <a:gd name="T17" fmla="*/ 854 h 1717"/>
                <a:gd name="T18" fmla="*/ 727 w 1716"/>
                <a:gd name="T19" fmla="*/ 916 h 1717"/>
                <a:gd name="T20" fmla="*/ 796 w 1716"/>
                <a:gd name="T21" fmla="*/ 984 h 1717"/>
                <a:gd name="T22" fmla="*/ 858 w 1716"/>
                <a:gd name="T23" fmla="*/ 1058 h 1717"/>
                <a:gd name="T24" fmla="*/ 914 w 1716"/>
                <a:gd name="T25" fmla="*/ 1137 h 1717"/>
                <a:gd name="T26" fmla="*/ 962 w 1716"/>
                <a:gd name="T27" fmla="*/ 1221 h 1717"/>
                <a:gd name="T28" fmla="*/ 1003 w 1716"/>
                <a:gd name="T29" fmla="*/ 1310 h 1717"/>
                <a:gd name="T30" fmla="*/ 1036 w 1716"/>
                <a:gd name="T31" fmla="*/ 1402 h 1717"/>
                <a:gd name="T32" fmla="*/ 1060 w 1716"/>
                <a:gd name="T33" fmla="*/ 1498 h 1717"/>
                <a:gd name="T34" fmla="*/ 1075 w 1716"/>
                <a:gd name="T35" fmla="*/ 1598 h 1717"/>
                <a:gd name="T36" fmla="*/ 1080 w 1716"/>
                <a:gd name="T37" fmla="*/ 1653 h 1717"/>
                <a:gd name="T38" fmla="*/ 1081 w 1716"/>
                <a:gd name="T39" fmla="*/ 1663 h 1717"/>
                <a:gd name="T40" fmla="*/ 1085 w 1716"/>
                <a:gd name="T41" fmla="*/ 1681 h 1717"/>
                <a:gd name="T42" fmla="*/ 1096 w 1716"/>
                <a:gd name="T43" fmla="*/ 1697 h 1717"/>
                <a:gd name="T44" fmla="*/ 1111 w 1716"/>
                <a:gd name="T45" fmla="*/ 1710 h 1717"/>
                <a:gd name="T46" fmla="*/ 1130 w 1716"/>
                <a:gd name="T47" fmla="*/ 1716 h 1717"/>
                <a:gd name="T48" fmla="*/ 1655 w 1716"/>
                <a:gd name="T49" fmla="*/ 1717 h 1717"/>
                <a:gd name="T50" fmla="*/ 1676 w 1716"/>
                <a:gd name="T51" fmla="*/ 1713 h 1717"/>
                <a:gd name="T52" fmla="*/ 1695 w 1716"/>
                <a:gd name="T53" fmla="*/ 1703 h 1717"/>
                <a:gd name="T54" fmla="*/ 1708 w 1716"/>
                <a:gd name="T55" fmla="*/ 1687 h 1717"/>
                <a:gd name="T56" fmla="*/ 1715 w 1716"/>
                <a:gd name="T57" fmla="*/ 1666 h 1717"/>
                <a:gd name="T58" fmla="*/ 1715 w 1716"/>
                <a:gd name="T59" fmla="*/ 1666 h 1717"/>
                <a:gd name="T60" fmla="*/ 1716 w 1716"/>
                <a:gd name="T61" fmla="*/ 1656 h 1717"/>
                <a:gd name="T62" fmla="*/ 1714 w 1716"/>
                <a:gd name="T63" fmla="*/ 1643 h 1717"/>
                <a:gd name="T64" fmla="*/ 1714 w 1716"/>
                <a:gd name="T65" fmla="*/ 1642 h 1717"/>
                <a:gd name="T66" fmla="*/ 1699 w 1716"/>
                <a:gd name="T67" fmla="*/ 1478 h 1717"/>
                <a:gd name="T68" fmla="*/ 1669 w 1716"/>
                <a:gd name="T69" fmla="*/ 1318 h 1717"/>
                <a:gd name="T70" fmla="*/ 1625 w 1716"/>
                <a:gd name="T71" fmla="*/ 1164 h 1717"/>
                <a:gd name="T72" fmla="*/ 1566 w 1716"/>
                <a:gd name="T73" fmla="*/ 1016 h 1717"/>
                <a:gd name="T74" fmla="*/ 1495 w 1716"/>
                <a:gd name="T75" fmla="*/ 875 h 1717"/>
                <a:gd name="T76" fmla="*/ 1412 w 1716"/>
                <a:gd name="T77" fmla="*/ 743 h 1717"/>
                <a:gd name="T78" fmla="*/ 1318 w 1716"/>
                <a:gd name="T79" fmla="*/ 618 h 1717"/>
                <a:gd name="T80" fmla="*/ 1213 w 1716"/>
                <a:gd name="T81" fmla="*/ 502 h 1717"/>
                <a:gd name="T82" fmla="*/ 1098 w 1716"/>
                <a:gd name="T83" fmla="*/ 397 h 1717"/>
                <a:gd name="T84" fmla="*/ 973 w 1716"/>
                <a:gd name="T85" fmla="*/ 303 h 1717"/>
                <a:gd name="T86" fmla="*/ 841 w 1716"/>
                <a:gd name="T87" fmla="*/ 220 h 1717"/>
                <a:gd name="T88" fmla="*/ 700 w 1716"/>
                <a:gd name="T89" fmla="*/ 149 h 1717"/>
                <a:gd name="T90" fmla="*/ 552 w 1716"/>
                <a:gd name="T91" fmla="*/ 91 h 1717"/>
                <a:gd name="T92" fmla="*/ 399 w 1716"/>
                <a:gd name="T93" fmla="*/ 47 h 1717"/>
                <a:gd name="T94" fmla="*/ 239 w 1716"/>
                <a:gd name="T95" fmla="*/ 16 h 1717"/>
                <a:gd name="T96" fmla="*/ 75 w 1716"/>
                <a:gd name="T97" fmla="*/ 2 h 1717"/>
                <a:gd name="T98" fmla="*/ 61 w 1716"/>
                <a:gd name="T99" fmla="*/ 0 h 1717"/>
                <a:gd name="T100" fmla="*/ 52 w 1716"/>
                <a:gd name="T101" fmla="*/ 1 h 1717"/>
                <a:gd name="T102" fmla="*/ 31 w 1716"/>
                <a:gd name="T103" fmla="*/ 8 h 1717"/>
                <a:gd name="T104" fmla="*/ 15 w 1716"/>
                <a:gd name="T105" fmla="*/ 21 h 1717"/>
                <a:gd name="T106" fmla="*/ 4 w 1716"/>
                <a:gd name="T107" fmla="*/ 40 h 1717"/>
                <a:gd name="T108" fmla="*/ 0 w 1716"/>
                <a:gd name="T109" fmla="*/ 61 h 1717"/>
                <a:gd name="T110" fmla="*/ 0 w 1716"/>
                <a:gd name="T111" fmla="*/ 580 h 1717"/>
                <a:gd name="T112" fmla="*/ 2 w 1716"/>
                <a:gd name="T113" fmla="*/ 592 h 1717"/>
                <a:gd name="T114" fmla="*/ 9 w 1716"/>
                <a:gd name="T115" fmla="*/ 607 h 1717"/>
                <a:gd name="T116" fmla="*/ 23 w 1716"/>
                <a:gd name="T117" fmla="*/ 623 h 1717"/>
                <a:gd name="T118" fmla="*/ 37 w 1716"/>
                <a:gd name="T119" fmla="*/ 631 h 1717"/>
                <a:gd name="T120" fmla="*/ 49 w 1716"/>
                <a:gd name="T121" fmla="*/ 63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4" y="635"/>
                  </a:moveTo>
                  <a:lnTo>
                    <a:pt x="55" y="635"/>
                  </a:lnTo>
                  <a:lnTo>
                    <a:pt x="58" y="635"/>
                  </a:lnTo>
                  <a:lnTo>
                    <a:pt x="61" y="635"/>
                  </a:lnTo>
                  <a:lnTo>
                    <a:pt x="61" y="635"/>
                  </a:lnTo>
                  <a:lnTo>
                    <a:pt x="112" y="639"/>
                  </a:lnTo>
                  <a:lnTo>
                    <a:pt x="162" y="646"/>
                  </a:lnTo>
                  <a:lnTo>
                    <a:pt x="211" y="654"/>
                  </a:lnTo>
                  <a:lnTo>
                    <a:pt x="260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1" y="711"/>
                  </a:lnTo>
                  <a:lnTo>
                    <a:pt x="446" y="730"/>
                  </a:lnTo>
                  <a:lnTo>
                    <a:pt x="490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4" y="854"/>
                  </a:lnTo>
                  <a:lnTo>
                    <a:pt x="692" y="884"/>
                  </a:lnTo>
                  <a:lnTo>
                    <a:pt x="727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8" y="1020"/>
                  </a:lnTo>
                  <a:lnTo>
                    <a:pt x="858" y="1058"/>
                  </a:lnTo>
                  <a:lnTo>
                    <a:pt x="887" y="1096"/>
                  </a:lnTo>
                  <a:lnTo>
                    <a:pt x="914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3" y="1264"/>
                  </a:lnTo>
                  <a:lnTo>
                    <a:pt x="1003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5" y="1598"/>
                  </a:lnTo>
                  <a:lnTo>
                    <a:pt x="1081" y="1649"/>
                  </a:lnTo>
                  <a:lnTo>
                    <a:pt x="1080" y="1653"/>
                  </a:lnTo>
                  <a:lnTo>
                    <a:pt x="1080" y="1656"/>
                  </a:lnTo>
                  <a:lnTo>
                    <a:pt x="1081" y="1663"/>
                  </a:lnTo>
                  <a:lnTo>
                    <a:pt x="1082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0" y="1717"/>
                  </a:lnTo>
                  <a:lnTo>
                    <a:pt x="1655" y="1717"/>
                  </a:lnTo>
                  <a:lnTo>
                    <a:pt x="1665" y="1716"/>
                  </a:lnTo>
                  <a:lnTo>
                    <a:pt x="1676" y="1713"/>
                  </a:lnTo>
                  <a:lnTo>
                    <a:pt x="1686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1"/>
                  </a:lnTo>
                  <a:lnTo>
                    <a:pt x="1716" y="1656"/>
                  </a:lnTo>
                  <a:lnTo>
                    <a:pt x="1715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699" y="1478"/>
                  </a:lnTo>
                  <a:lnTo>
                    <a:pt x="1686" y="1398"/>
                  </a:lnTo>
                  <a:lnTo>
                    <a:pt x="1669" y="1318"/>
                  </a:lnTo>
                  <a:lnTo>
                    <a:pt x="1648" y="1241"/>
                  </a:lnTo>
                  <a:lnTo>
                    <a:pt x="1625" y="1164"/>
                  </a:lnTo>
                  <a:lnTo>
                    <a:pt x="1598" y="1089"/>
                  </a:lnTo>
                  <a:lnTo>
                    <a:pt x="1566" y="1016"/>
                  </a:lnTo>
                  <a:lnTo>
                    <a:pt x="1533" y="945"/>
                  </a:lnTo>
                  <a:lnTo>
                    <a:pt x="1495" y="875"/>
                  </a:lnTo>
                  <a:lnTo>
                    <a:pt x="1456" y="808"/>
                  </a:lnTo>
                  <a:lnTo>
                    <a:pt x="1412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1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7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39" y="16"/>
                  </a:lnTo>
                  <a:lnTo>
                    <a:pt x="157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40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8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80"/>
                  </a:lnTo>
                  <a:lnTo>
                    <a:pt x="1" y="587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9" y="607"/>
                  </a:lnTo>
                  <a:lnTo>
                    <a:pt x="15" y="616"/>
                  </a:lnTo>
                  <a:lnTo>
                    <a:pt x="23" y="623"/>
                  </a:lnTo>
                  <a:lnTo>
                    <a:pt x="32" y="629"/>
                  </a:lnTo>
                  <a:lnTo>
                    <a:pt x="37" y="631"/>
                  </a:lnTo>
                  <a:lnTo>
                    <a:pt x="42" y="633"/>
                  </a:lnTo>
                  <a:lnTo>
                    <a:pt x="49" y="634"/>
                  </a:lnTo>
                  <a:lnTo>
                    <a:pt x="54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4"/>
            <p:cNvSpPr/>
            <p:nvPr/>
          </p:nvSpPr>
          <p:spPr bwMode="auto">
            <a:xfrm>
              <a:off x="2720975" y="2333625"/>
              <a:ext cx="908050" cy="908050"/>
            </a:xfrm>
            <a:custGeom>
              <a:avLst/>
              <a:gdLst>
                <a:gd name="T0" fmla="*/ 58 w 1716"/>
                <a:gd name="T1" fmla="*/ 635 h 1717"/>
                <a:gd name="T2" fmla="*/ 62 w 1716"/>
                <a:gd name="T3" fmla="*/ 635 h 1717"/>
                <a:gd name="T4" fmla="*/ 163 w 1716"/>
                <a:gd name="T5" fmla="*/ 646 h 1717"/>
                <a:gd name="T6" fmla="*/ 261 w 1716"/>
                <a:gd name="T7" fmla="*/ 666 h 1717"/>
                <a:gd name="T8" fmla="*/ 355 w 1716"/>
                <a:gd name="T9" fmla="*/ 694 h 1717"/>
                <a:gd name="T10" fmla="*/ 446 w 1716"/>
                <a:gd name="T11" fmla="*/ 730 h 1717"/>
                <a:gd name="T12" fmla="*/ 533 w 1716"/>
                <a:gd name="T13" fmla="*/ 774 h 1717"/>
                <a:gd name="T14" fmla="*/ 615 w 1716"/>
                <a:gd name="T15" fmla="*/ 826 h 1717"/>
                <a:gd name="T16" fmla="*/ 692 w 1716"/>
                <a:gd name="T17" fmla="*/ 884 h 1717"/>
                <a:gd name="T18" fmla="*/ 763 w 1716"/>
                <a:gd name="T19" fmla="*/ 949 h 1717"/>
                <a:gd name="T20" fmla="*/ 829 w 1716"/>
                <a:gd name="T21" fmla="*/ 1020 h 1717"/>
                <a:gd name="T22" fmla="*/ 887 w 1716"/>
                <a:gd name="T23" fmla="*/ 1096 h 1717"/>
                <a:gd name="T24" fmla="*/ 939 w 1716"/>
                <a:gd name="T25" fmla="*/ 1178 h 1717"/>
                <a:gd name="T26" fmla="*/ 984 w 1716"/>
                <a:gd name="T27" fmla="*/ 1264 h 1717"/>
                <a:gd name="T28" fmla="*/ 1021 w 1716"/>
                <a:gd name="T29" fmla="*/ 1355 h 1717"/>
                <a:gd name="T30" fmla="*/ 1049 w 1716"/>
                <a:gd name="T31" fmla="*/ 1450 h 1717"/>
                <a:gd name="T32" fmla="*/ 1069 w 1716"/>
                <a:gd name="T33" fmla="*/ 1548 h 1717"/>
                <a:gd name="T34" fmla="*/ 1080 w 1716"/>
                <a:gd name="T35" fmla="*/ 1649 h 1717"/>
                <a:gd name="T36" fmla="*/ 1079 w 1716"/>
                <a:gd name="T37" fmla="*/ 1656 h 1717"/>
                <a:gd name="T38" fmla="*/ 1081 w 1716"/>
                <a:gd name="T39" fmla="*/ 1670 h 1717"/>
                <a:gd name="T40" fmla="*/ 1090 w 1716"/>
                <a:gd name="T41" fmla="*/ 1690 h 1717"/>
                <a:gd name="T42" fmla="*/ 1103 w 1716"/>
                <a:gd name="T43" fmla="*/ 1704 h 1717"/>
                <a:gd name="T44" fmla="*/ 1120 w 1716"/>
                <a:gd name="T45" fmla="*/ 1714 h 1717"/>
                <a:gd name="T46" fmla="*/ 1141 w 1716"/>
                <a:gd name="T47" fmla="*/ 1717 h 1717"/>
                <a:gd name="T48" fmla="*/ 1666 w 1716"/>
                <a:gd name="T49" fmla="*/ 1716 h 1717"/>
                <a:gd name="T50" fmla="*/ 1685 w 1716"/>
                <a:gd name="T51" fmla="*/ 1709 h 1717"/>
                <a:gd name="T52" fmla="*/ 1702 w 1716"/>
                <a:gd name="T53" fmla="*/ 1696 h 1717"/>
                <a:gd name="T54" fmla="*/ 1712 w 1716"/>
                <a:gd name="T55" fmla="*/ 1676 h 1717"/>
                <a:gd name="T56" fmla="*/ 1715 w 1716"/>
                <a:gd name="T57" fmla="*/ 1666 h 1717"/>
                <a:gd name="T58" fmla="*/ 1716 w 1716"/>
                <a:gd name="T59" fmla="*/ 1661 h 1717"/>
                <a:gd name="T60" fmla="*/ 1716 w 1716"/>
                <a:gd name="T61" fmla="*/ 1649 h 1717"/>
                <a:gd name="T62" fmla="*/ 1714 w 1716"/>
                <a:gd name="T63" fmla="*/ 1642 h 1717"/>
                <a:gd name="T64" fmla="*/ 1709 w 1716"/>
                <a:gd name="T65" fmla="*/ 1560 h 1717"/>
                <a:gd name="T66" fmla="*/ 1687 w 1716"/>
                <a:gd name="T67" fmla="*/ 1398 h 1717"/>
                <a:gd name="T68" fmla="*/ 1649 w 1716"/>
                <a:gd name="T69" fmla="*/ 1241 h 1717"/>
                <a:gd name="T70" fmla="*/ 1597 w 1716"/>
                <a:gd name="T71" fmla="*/ 1089 h 1717"/>
                <a:gd name="T72" fmla="*/ 1533 w 1716"/>
                <a:gd name="T73" fmla="*/ 945 h 1717"/>
                <a:gd name="T74" fmla="*/ 1456 w 1716"/>
                <a:gd name="T75" fmla="*/ 808 h 1717"/>
                <a:gd name="T76" fmla="*/ 1367 w 1716"/>
                <a:gd name="T77" fmla="*/ 680 h 1717"/>
                <a:gd name="T78" fmla="*/ 1267 w 1716"/>
                <a:gd name="T79" fmla="*/ 559 h 1717"/>
                <a:gd name="T80" fmla="*/ 1156 w 1716"/>
                <a:gd name="T81" fmla="*/ 449 h 1717"/>
                <a:gd name="T82" fmla="*/ 1037 w 1716"/>
                <a:gd name="T83" fmla="*/ 348 h 1717"/>
                <a:gd name="T84" fmla="*/ 908 w 1716"/>
                <a:gd name="T85" fmla="*/ 260 h 1717"/>
                <a:gd name="T86" fmla="*/ 772 w 1716"/>
                <a:gd name="T87" fmla="*/ 183 h 1717"/>
                <a:gd name="T88" fmla="*/ 627 w 1716"/>
                <a:gd name="T89" fmla="*/ 119 h 1717"/>
                <a:gd name="T90" fmla="*/ 476 w 1716"/>
                <a:gd name="T91" fmla="*/ 67 h 1717"/>
                <a:gd name="T92" fmla="*/ 320 w 1716"/>
                <a:gd name="T93" fmla="*/ 29 h 1717"/>
                <a:gd name="T94" fmla="*/ 158 w 1716"/>
                <a:gd name="T95" fmla="*/ 7 h 1717"/>
                <a:gd name="T96" fmla="*/ 68 w 1716"/>
                <a:gd name="T97" fmla="*/ 0 h 1717"/>
                <a:gd name="T98" fmla="*/ 57 w 1716"/>
                <a:gd name="T99" fmla="*/ 0 h 1717"/>
                <a:gd name="T100" fmla="*/ 41 w 1716"/>
                <a:gd name="T101" fmla="*/ 3 h 1717"/>
                <a:gd name="T102" fmla="*/ 22 w 1716"/>
                <a:gd name="T103" fmla="*/ 14 h 1717"/>
                <a:gd name="T104" fmla="*/ 9 w 1716"/>
                <a:gd name="T105" fmla="*/ 29 h 1717"/>
                <a:gd name="T106" fmla="*/ 1 w 1716"/>
                <a:gd name="T107" fmla="*/ 50 h 1717"/>
                <a:gd name="T108" fmla="*/ 0 w 1716"/>
                <a:gd name="T109" fmla="*/ 574 h 1717"/>
                <a:gd name="T110" fmla="*/ 2 w 1716"/>
                <a:gd name="T111" fmla="*/ 587 h 1717"/>
                <a:gd name="T112" fmla="*/ 5 w 1716"/>
                <a:gd name="T113" fmla="*/ 597 h 1717"/>
                <a:gd name="T114" fmla="*/ 16 w 1716"/>
                <a:gd name="T115" fmla="*/ 616 h 1717"/>
                <a:gd name="T116" fmla="*/ 33 w 1716"/>
                <a:gd name="T117" fmla="*/ 629 h 1717"/>
                <a:gd name="T118" fmla="*/ 43 w 1716"/>
                <a:gd name="T119" fmla="*/ 633 h 1717"/>
                <a:gd name="T120" fmla="*/ 55 w 1716"/>
                <a:gd name="T121" fmla="*/ 635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7">
                  <a:moveTo>
                    <a:pt x="55" y="635"/>
                  </a:moveTo>
                  <a:lnTo>
                    <a:pt x="58" y="635"/>
                  </a:lnTo>
                  <a:lnTo>
                    <a:pt x="61" y="635"/>
                  </a:lnTo>
                  <a:lnTo>
                    <a:pt x="62" y="635"/>
                  </a:lnTo>
                  <a:lnTo>
                    <a:pt x="112" y="639"/>
                  </a:lnTo>
                  <a:lnTo>
                    <a:pt x="163" y="646"/>
                  </a:lnTo>
                  <a:lnTo>
                    <a:pt x="212" y="654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1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6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4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2"/>
                  </a:lnTo>
                  <a:lnTo>
                    <a:pt x="1049" y="1450"/>
                  </a:lnTo>
                  <a:lnTo>
                    <a:pt x="1060" y="1498"/>
                  </a:lnTo>
                  <a:lnTo>
                    <a:pt x="1069" y="1548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6"/>
                  </a:lnTo>
                  <a:lnTo>
                    <a:pt x="1080" y="1663"/>
                  </a:lnTo>
                  <a:lnTo>
                    <a:pt x="1081" y="1670"/>
                  </a:lnTo>
                  <a:lnTo>
                    <a:pt x="1085" y="1681"/>
                  </a:lnTo>
                  <a:lnTo>
                    <a:pt x="1090" y="1690"/>
                  </a:lnTo>
                  <a:lnTo>
                    <a:pt x="1096" y="1697"/>
                  </a:lnTo>
                  <a:lnTo>
                    <a:pt x="1103" y="1704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6"/>
                  </a:lnTo>
                  <a:lnTo>
                    <a:pt x="1141" y="1717"/>
                  </a:lnTo>
                  <a:lnTo>
                    <a:pt x="1655" y="1717"/>
                  </a:lnTo>
                  <a:lnTo>
                    <a:pt x="1666" y="1716"/>
                  </a:lnTo>
                  <a:lnTo>
                    <a:pt x="1676" y="1713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6" y="1661"/>
                  </a:lnTo>
                  <a:lnTo>
                    <a:pt x="1716" y="1656"/>
                  </a:lnTo>
                  <a:lnTo>
                    <a:pt x="1716" y="1649"/>
                  </a:lnTo>
                  <a:lnTo>
                    <a:pt x="1714" y="1643"/>
                  </a:lnTo>
                  <a:lnTo>
                    <a:pt x="1714" y="1642"/>
                  </a:lnTo>
                  <a:lnTo>
                    <a:pt x="1714" y="1642"/>
                  </a:lnTo>
                  <a:lnTo>
                    <a:pt x="1709" y="1560"/>
                  </a:lnTo>
                  <a:lnTo>
                    <a:pt x="1700" y="1478"/>
                  </a:lnTo>
                  <a:lnTo>
                    <a:pt x="1687" y="1398"/>
                  </a:lnTo>
                  <a:lnTo>
                    <a:pt x="1669" y="1318"/>
                  </a:lnTo>
                  <a:lnTo>
                    <a:pt x="1649" y="1241"/>
                  </a:lnTo>
                  <a:lnTo>
                    <a:pt x="1625" y="1164"/>
                  </a:lnTo>
                  <a:lnTo>
                    <a:pt x="1597" y="1089"/>
                  </a:lnTo>
                  <a:lnTo>
                    <a:pt x="1567" y="1016"/>
                  </a:lnTo>
                  <a:lnTo>
                    <a:pt x="1533" y="945"/>
                  </a:lnTo>
                  <a:lnTo>
                    <a:pt x="1496" y="875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8"/>
                  </a:lnTo>
                  <a:lnTo>
                    <a:pt x="1267" y="559"/>
                  </a:lnTo>
                  <a:lnTo>
                    <a:pt x="1213" y="502"/>
                  </a:lnTo>
                  <a:lnTo>
                    <a:pt x="1156" y="449"/>
                  </a:lnTo>
                  <a:lnTo>
                    <a:pt x="1098" y="397"/>
                  </a:lnTo>
                  <a:lnTo>
                    <a:pt x="1037" y="348"/>
                  </a:lnTo>
                  <a:lnTo>
                    <a:pt x="973" y="303"/>
                  </a:lnTo>
                  <a:lnTo>
                    <a:pt x="908" y="260"/>
                  </a:lnTo>
                  <a:lnTo>
                    <a:pt x="841" y="220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9"/>
                  </a:lnTo>
                  <a:lnTo>
                    <a:pt x="552" y="91"/>
                  </a:lnTo>
                  <a:lnTo>
                    <a:pt x="476" y="67"/>
                  </a:lnTo>
                  <a:lnTo>
                    <a:pt x="399" y="47"/>
                  </a:lnTo>
                  <a:lnTo>
                    <a:pt x="320" y="29"/>
                  </a:lnTo>
                  <a:lnTo>
                    <a:pt x="240" y="16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2" y="1"/>
                  </a:lnTo>
                  <a:lnTo>
                    <a:pt x="41" y="3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29"/>
                  </a:lnTo>
                  <a:lnTo>
                    <a:pt x="4" y="40"/>
                  </a:lnTo>
                  <a:lnTo>
                    <a:pt x="1" y="50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1" y="580"/>
                  </a:lnTo>
                  <a:lnTo>
                    <a:pt x="2" y="587"/>
                  </a:lnTo>
                  <a:lnTo>
                    <a:pt x="3" y="592"/>
                  </a:lnTo>
                  <a:lnTo>
                    <a:pt x="5" y="597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5"/>
            <p:cNvSpPr/>
            <p:nvPr/>
          </p:nvSpPr>
          <p:spPr bwMode="auto">
            <a:xfrm>
              <a:off x="1812925" y="3241675"/>
              <a:ext cx="908050" cy="909638"/>
            </a:xfrm>
            <a:custGeom>
              <a:avLst/>
              <a:gdLst>
                <a:gd name="T0" fmla="*/ 1558 w 1716"/>
                <a:gd name="T1" fmla="*/ 1711 h 1718"/>
                <a:gd name="T2" fmla="*/ 1396 w 1716"/>
                <a:gd name="T3" fmla="*/ 1688 h 1718"/>
                <a:gd name="T4" fmla="*/ 1239 w 1716"/>
                <a:gd name="T5" fmla="*/ 1651 h 1718"/>
                <a:gd name="T6" fmla="*/ 1089 w 1716"/>
                <a:gd name="T7" fmla="*/ 1599 h 1718"/>
                <a:gd name="T8" fmla="*/ 944 w 1716"/>
                <a:gd name="T9" fmla="*/ 1535 h 1718"/>
                <a:gd name="T10" fmla="*/ 807 w 1716"/>
                <a:gd name="T11" fmla="*/ 1458 h 1718"/>
                <a:gd name="T12" fmla="*/ 679 w 1716"/>
                <a:gd name="T13" fmla="*/ 1369 h 1718"/>
                <a:gd name="T14" fmla="*/ 558 w 1716"/>
                <a:gd name="T15" fmla="*/ 1268 h 1718"/>
                <a:gd name="T16" fmla="*/ 448 w 1716"/>
                <a:gd name="T17" fmla="*/ 1158 h 1718"/>
                <a:gd name="T18" fmla="*/ 349 w 1716"/>
                <a:gd name="T19" fmla="*/ 1038 h 1718"/>
                <a:gd name="T20" fmla="*/ 260 w 1716"/>
                <a:gd name="T21" fmla="*/ 910 h 1718"/>
                <a:gd name="T22" fmla="*/ 183 w 1716"/>
                <a:gd name="T23" fmla="*/ 773 h 1718"/>
                <a:gd name="T24" fmla="*/ 118 w 1716"/>
                <a:gd name="T25" fmla="*/ 628 h 1718"/>
                <a:gd name="T26" fmla="*/ 67 w 1716"/>
                <a:gd name="T27" fmla="*/ 477 h 1718"/>
                <a:gd name="T28" fmla="*/ 29 w 1716"/>
                <a:gd name="T29" fmla="*/ 320 h 1718"/>
                <a:gd name="T30" fmla="*/ 7 w 1716"/>
                <a:gd name="T31" fmla="*/ 158 h 1718"/>
                <a:gd name="T32" fmla="*/ 0 w 1716"/>
                <a:gd name="T33" fmla="*/ 68 h 1718"/>
                <a:gd name="T34" fmla="*/ 0 w 1716"/>
                <a:gd name="T35" fmla="*/ 57 h 1718"/>
                <a:gd name="T36" fmla="*/ 4 w 1716"/>
                <a:gd name="T37" fmla="*/ 40 h 1718"/>
                <a:gd name="T38" fmla="*/ 14 w 1716"/>
                <a:gd name="T39" fmla="*/ 22 h 1718"/>
                <a:gd name="T40" fmla="*/ 29 w 1716"/>
                <a:gd name="T41" fmla="*/ 9 h 1718"/>
                <a:gd name="T42" fmla="*/ 50 w 1716"/>
                <a:gd name="T43" fmla="*/ 1 h 1718"/>
                <a:gd name="T44" fmla="*/ 575 w 1716"/>
                <a:gd name="T45" fmla="*/ 0 h 1718"/>
                <a:gd name="T46" fmla="*/ 586 w 1716"/>
                <a:gd name="T47" fmla="*/ 1 h 1718"/>
                <a:gd name="T48" fmla="*/ 597 w 1716"/>
                <a:gd name="T49" fmla="*/ 4 h 1718"/>
                <a:gd name="T50" fmla="*/ 615 w 1716"/>
                <a:gd name="T51" fmla="*/ 16 h 1718"/>
                <a:gd name="T52" fmla="*/ 628 w 1716"/>
                <a:gd name="T53" fmla="*/ 33 h 1718"/>
                <a:gd name="T54" fmla="*/ 632 w 1716"/>
                <a:gd name="T55" fmla="*/ 44 h 1718"/>
                <a:gd name="T56" fmla="*/ 634 w 1716"/>
                <a:gd name="T57" fmla="*/ 55 h 1718"/>
                <a:gd name="T58" fmla="*/ 634 w 1716"/>
                <a:gd name="T59" fmla="*/ 58 h 1718"/>
                <a:gd name="T60" fmla="*/ 635 w 1716"/>
                <a:gd name="T61" fmla="*/ 62 h 1718"/>
                <a:gd name="T62" fmla="*/ 645 w 1716"/>
                <a:gd name="T63" fmla="*/ 163 h 1718"/>
                <a:gd name="T64" fmla="*/ 665 w 1716"/>
                <a:gd name="T65" fmla="*/ 261 h 1718"/>
                <a:gd name="T66" fmla="*/ 693 w 1716"/>
                <a:gd name="T67" fmla="*/ 356 h 1718"/>
                <a:gd name="T68" fmla="*/ 729 w 1716"/>
                <a:gd name="T69" fmla="*/ 447 h 1718"/>
                <a:gd name="T70" fmla="*/ 773 w 1716"/>
                <a:gd name="T71" fmla="*/ 534 h 1718"/>
                <a:gd name="T72" fmla="*/ 825 w 1716"/>
                <a:gd name="T73" fmla="*/ 616 h 1718"/>
                <a:gd name="T74" fmla="*/ 883 w 1716"/>
                <a:gd name="T75" fmla="*/ 693 h 1718"/>
                <a:gd name="T76" fmla="*/ 948 w 1716"/>
                <a:gd name="T77" fmla="*/ 764 h 1718"/>
                <a:gd name="T78" fmla="*/ 1019 w 1716"/>
                <a:gd name="T79" fmla="*/ 830 h 1718"/>
                <a:gd name="T80" fmla="*/ 1095 w 1716"/>
                <a:gd name="T81" fmla="*/ 888 h 1718"/>
                <a:gd name="T82" fmla="*/ 1177 w 1716"/>
                <a:gd name="T83" fmla="*/ 940 h 1718"/>
                <a:gd name="T84" fmla="*/ 1263 w 1716"/>
                <a:gd name="T85" fmla="*/ 985 h 1718"/>
                <a:gd name="T86" fmla="*/ 1354 w 1716"/>
                <a:gd name="T87" fmla="*/ 1022 h 1718"/>
                <a:gd name="T88" fmla="*/ 1449 w 1716"/>
                <a:gd name="T89" fmla="*/ 1050 h 1718"/>
                <a:gd name="T90" fmla="*/ 1546 w 1716"/>
                <a:gd name="T91" fmla="*/ 1071 h 1718"/>
                <a:gd name="T92" fmla="*/ 1647 w 1716"/>
                <a:gd name="T93" fmla="*/ 1082 h 1718"/>
                <a:gd name="T94" fmla="*/ 1655 w 1716"/>
                <a:gd name="T95" fmla="*/ 1081 h 1718"/>
                <a:gd name="T96" fmla="*/ 1668 w 1716"/>
                <a:gd name="T97" fmla="*/ 1083 h 1718"/>
                <a:gd name="T98" fmla="*/ 1688 w 1716"/>
                <a:gd name="T99" fmla="*/ 1091 h 1718"/>
                <a:gd name="T100" fmla="*/ 1702 w 1716"/>
                <a:gd name="T101" fmla="*/ 1104 h 1718"/>
                <a:gd name="T102" fmla="*/ 1712 w 1716"/>
                <a:gd name="T103" fmla="*/ 1121 h 1718"/>
                <a:gd name="T104" fmla="*/ 1716 w 1716"/>
                <a:gd name="T105" fmla="*/ 1143 h 1718"/>
                <a:gd name="T106" fmla="*/ 1715 w 1716"/>
                <a:gd name="T107" fmla="*/ 1668 h 1718"/>
                <a:gd name="T108" fmla="*/ 1707 w 1716"/>
                <a:gd name="T109" fmla="*/ 1688 h 1718"/>
                <a:gd name="T110" fmla="*/ 1694 w 1716"/>
                <a:gd name="T111" fmla="*/ 1704 h 1718"/>
                <a:gd name="T112" fmla="*/ 1675 w 1716"/>
                <a:gd name="T113" fmla="*/ 1714 h 1718"/>
                <a:gd name="T114" fmla="*/ 1664 w 1716"/>
                <a:gd name="T115" fmla="*/ 1717 h 1718"/>
                <a:gd name="T116" fmla="*/ 1659 w 1716"/>
                <a:gd name="T117" fmla="*/ 1718 h 1718"/>
                <a:gd name="T118" fmla="*/ 1648 w 1716"/>
                <a:gd name="T119" fmla="*/ 1717 h 1718"/>
                <a:gd name="T120" fmla="*/ 1641 w 1716"/>
                <a:gd name="T121" fmla="*/ 1716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6" h="1718">
                  <a:moveTo>
                    <a:pt x="1641" y="1716"/>
                  </a:moveTo>
                  <a:lnTo>
                    <a:pt x="1558" y="1711"/>
                  </a:lnTo>
                  <a:lnTo>
                    <a:pt x="1476" y="1702"/>
                  </a:lnTo>
                  <a:lnTo>
                    <a:pt x="1396" y="1688"/>
                  </a:lnTo>
                  <a:lnTo>
                    <a:pt x="1317" y="1671"/>
                  </a:lnTo>
                  <a:lnTo>
                    <a:pt x="1239" y="1651"/>
                  </a:lnTo>
                  <a:lnTo>
                    <a:pt x="1163" y="1627"/>
                  </a:lnTo>
                  <a:lnTo>
                    <a:pt x="1089" y="1599"/>
                  </a:lnTo>
                  <a:lnTo>
                    <a:pt x="1016" y="1569"/>
                  </a:lnTo>
                  <a:lnTo>
                    <a:pt x="944" y="1535"/>
                  </a:lnTo>
                  <a:lnTo>
                    <a:pt x="875" y="1498"/>
                  </a:lnTo>
                  <a:lnTo>
                    <a:pt x="807" y="1458"/>
                  </a:lnTo>
                  <a:lnTo>
                    <a:pt x="742" y="1414"/>
                  </a:lnTo>
                  <a:lnTo>
                    <a:pt x="679" y="1369"/>
                  </a:lnTo>
                  <a:lnTo>
                    <a:pt x="617" y="1320"/>
                  </a:lnTo>
                  <a:lnTo>
                    <a:pt x="558" y="1268"/>
                  </a:lnTo>
                  <a:lnTo>
                    <a:pt x="503" y="1215"/>
                  </a:lnTo>
                  <a:lnTo>
                    <a:pt x="448" y="1158"/>
                  </a:lnTo>
                  <a:lnTo>
                    <a:pt x="398" y="1099"/>
                  </a:lnTo>
                  <a:lnTo>
                    <a:pt x="349" y="1038"/>
                  </a:lnTo>
                  <a:lnTo>
                    <a:pt x="303" y="974"/>
                  </a:lnTo>
                  <a:lnTo>
                    <a:pt x="260" y="910"/>
                  </a:lnTo>
                  <a:lnTo>
                    <a:pt x="220" y="842"/>
                  </a:lnTo>
                  <a:lnTo>
                    <a:pt x="183" y="773"/>
                  </a:lnTo>
                  <a:lnTo>
                    <a:pt x="149" y="701"/>
                  </a:lnTo>
                  <a:lnTo>
                    <a:pt x="118" y="628"/>
                  </a:lnTo>
                  <a:lnTo>
                    <a:pt x="91" y="553"/>
                  </a:lnTo>
                  <a:lnTo>
                    <a:pt x="67" y="477"/>
                  </a:lnTo>
                  <a:lnTo>
                    <a:pt x="47" y="399"/>
                  </a:lnTo>
                  <a:lnTo>
                    <a:pt x="29" y="320"/>
                  </a:lnTo>
                  <a:lnTo>
                    <a:pt x="16" y="239"/>
                  </a:lnTo>
                  <a:lnTo>
                    <a:pt x="7" y="158"/>
                  </a:lnTo>
                  <a:lnTo>
                    <a:pt x="2" y="75"/>
                  </a:lnTo>
                  <a:lnTo>
                    <a:pt x="0" y="68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4" y="22"/>
                  </a:lnTo>
                  <a:lnTo>
                    <a:pt x="21" y="15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50" y="1"/>
                  </a:lnTo>
                  <a:lnTo>
                    <a:pt x="61" y="0"/>
                  </a:lnTo>
                  <a:lnTo>
                    <a:pt x="575" y="0"/>
                  </a:lnTo>
                  <a:lnTo>
                    <a:pt x="580" y="1"/>
                  </a:lnTo>
                  <a:lnTo>
                    <a:pt x="586" y="1"/>
                  </a:lnTo>
                  <a:lnTo>
                    <a:pt x="591" y="3"/>
                  </a:lnTo>
                  <a:lnTo>
                    <a:pt x="597" y="4"/>
                  </a:lnTo>
                  <a:lnTo>
                    <a:pt x="606" y="9"/>
                  </a:lnTo>
                  <a:lnTo>
                    <a:pt x="615" y="16"/>
                  </a:lnTo>
                  <a:lnTo>
                    <a:pt x="622" y="24"/>
                  </a:lnTo>
                  <a:lnTo>
                    <a:pt x="628" y="33"/>
                  </a:lnTo>
                  <a:lnTo>
                    <a:pt x="630" y="38"/>
                  </a:lnTo>
                  <a:lnTo>
                    <a:pt x="632" y="44"/>
                  </a:lnTo>
                  <a:lnTo>
                    <a:pt x="633" y="49"/>
                  </a:lnTo>
                  <a:lnTo>
                    <a:pt x="634" y="55"/>
                  </a:lnTo>
                  <a:lnTo>
                    <a:pt x="634" y="55"/>
                  </a:lnTo>
                  <a:lnTo>
                    <a:pt x="634" y="58"/>
                  </a:lnTo>
                  <a:lnTo>
                    <a:pt x="635" y="61"/>
                  </a:lnTo>
                  <a:lnTo>
                    <a:pt x="635" y="62"/>
                  </a:lnTo>
                  <a:lnTo>
                    <a:pt x="639" y="112"/>
                  </a:lnTo>
                  <a:lnTo>
                    <a:pt x="645" y="163"/>
                  </a:lnTo>
                  <a:lnTo>
                    <a:pt x="654" y="212"/>
                  </a:lnTo>
                  <a:lnTo>
                    <a:pt x="665" y="261"/>
                  </a:lnTo>
                  <a:lnTo>
                    <a:pt x="678" y="309"/>
                  </a:lnTo>
                  <a:lnTo>
                    <a:pt x="693" y="356"/>
                  </a:lnTo>
                  <a:lnTo>
                    <a:pt x="710" y="402"/>
                  </a:lnTo>
                  <a:lnTo>
                    <a:pt x="729" y="447"/>
                  </a:lnTo>
                  <a:lnTo>
                    <a:pt x="750" y="491"/>
                  </a:lnTo>
                  <a:lnTo>
                    <a:pt x="773" y="534"/>
                  </a:lnTo>
                  <a:lnTo>
                    <a:pt x="798" y="575"/>
                  </a:lnTo>
                  <a:lnTo>
                    <a:pt x="825" y="616"/>
                  </a:lnTo>
                  <a:lnTo>
                    <a:pt x="853" y="655"/>
                  </a:lnTo>
                  <a:lnTo>
                    <a:pt x="883" y="693"/>
                  </a:lnTo>
                  <a:lnTo>
                    <a:pt x="915" y="729"/>
                  </a:lnTo>
                  <a:lnTo>
                    <a:pt x="948" y="764"/>
                  </a:lnTo>
                  <a:lnTo>
                    <a:pt x="982" y="797"/>
                  </a:lnTo>
                  <a:lnTo>
                    <a:pt x="1019" y="830"/>
                  </a:lnTo>
                  <a:lnTo>
                    <a:pt x="1056" y="860"/>
                  </a:lnTo>
                  <a:lnTo>
                    <a:pt x="1095" y="888"/>
                  </a:lnTo>
                  <a:lnTo>
                    <a:pt x="1135" y="915"/>
                  </a:lnTo>
                  <a:lnTo>
                    <a:pt x="1177" y="940"/>
                  </a:lnTo>
                  <a:lnTo>
                    <a:pt x="1219" y="963"/>
                  </a:lnTo>
                  <a:lnTo>
                    <a:pt x="1263" y="985"/>
                  </a:lnTo>
                  <a:lnTo>
                    <a:pt x="1308" y="1005"/>
                  </a:lnTo>
                  <a:lnTo>
                    <a:pt x="1354" y="1022"/>
                  </a:lnTo>
                  <a:lnTo>
                    <a:pt x="1400" y="1037"/>
                  </a:lnTo>
                  <a:lnTo>
                    <a:pt x="1449" y="1050"/>
                  </a:lnTo>
                  <a:lnTo>
                    <a:pt x="1497" y="1062"/>
                  </a:lnTo>
                  <a:lnTo>
                    <a:pt x="1546" y="1071"/>
                  </a:lnTo>
                  <a:lnTo>
                    <a:pt x="1597" y="1078"/>
                  </a:lnTo>
                  <a:lnTo>
                    <a:pt x="1647" y="1082"/>
                  </a:lnTo>
                  <a:lnTo>
                    <a:pt x="1651" y="1081"/>
                  </a:lnTo>
                  <a:lnTo>
                    <a:pt x="1655" y="1081"/>
                  </a:lnTo>
                  <a:lnTo>
                    <a:pt x="1662" y="1082"/>
                  </a:lnTo>
                  <a:lnTo>
                    <a:pt x="1668" y="1083"/>
                  </a:lnTo>
                  <a:lnTo>
                    <a:pt x="1678" y="1086"/>
                  </a:lnTo>
                  <a:lnTo>
                    <a:pt x="1688" y="1091"/>
                  </a:lnTo>
                  <a:lnTo>
                    <a:pt x="1696" y="1097"/>
                  </a:lnTo>
                  <a:lnTo>
                    <a:pt x="1702" y="1104"/>
                  </a:lnTo>
                  <a:lnTo>
                    <a:pt x="1708" y="1112"/>
                  </a:lnTo>
                  <a:lnTo>
                    <a:pt x="1712" y="1121"/>
                  </a:lnTo>
                  <a:lnTo>
                    <a:pt x="1715" y="1131"/>
                  </a:lnTo>
                  <a:lnTo>
                    <a:pt x="1716" y="1143"/>
                  </a:lnTo>
                  <a:lnTo>
                    <a:pt x="1716" y="1657"/>
                  </a:lnTo>
                  <a:lnTo>
                    <a:pt x="1715" y="1668"/>
                  </a:lnTo>
                  <a:lnTo>
                    <a:pt x="1712" y="1678"/>
                  </a:lnTo>
                  <a:lnTo>
                    <a:pt x="1707" y="1688"/>
                  </a:lnTo>
                  <a:lnTo>
                    <a:pt x="1701" y="1697"/>
                  </a:lnTo>
                  <a:lnTo>
                    <a:pt x="1694" y="1704"/>
                  </a:lnTo>
                  <a:lnTo>
                    <a:pt x="1685" y="1710"/>
                  </a:lnTo>
                  <a:lnTo>
                    <a:pt x="1675" y="1714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64" y="1717"/>
                  </a:lnTo>
                  <a:lnTo>
                    <a:pt x="1659" y="1718"/>
                  </a:lnTo>
                  <a:lnTo>
                    <a:pt x="1655" y="1718"/>
                  </a:lnTo>
                  <a:lnTo>
                    <a:pt x="1648" y="1717"/>
                  </a:lnTo>
                  <a:lnTo>
                    <a:pt x="1641" y="1716"/>
                  </a:lnTo>
                  <a:lnTo>
                    <a:pt x="1641" y="1716"/>
                  </a:lnTo>
                  <a:lnTo>
                    <a:pt x="1641" y="1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2720975" y="3241675"/>
              <a:ext cx="908050" cy="909638"/>
            </a:xfrm>
            <a:custGeom>
              <a:avLst/>
              <a:gdLst>
                <a:gd name="T0" fmla="*/ 1714 w 1716"/>
                <a:gd name="T1" fmla="*/ 1643 h 1718"/>
                <a:gd name="T2" fmla="*/ 1709 w 1716"/>
                <a:gd name="T3" fmla="*/ 1560 h 1718"/>
                <a:gd name="T4" fmla="*/ 1687 w 1716"/>
                <a:gd name="T5" fmla="*/ 1398 h 1718"/>
                <a:gd name="T6" fmla="*/ 1649 w 1716"/>
                <a:gd name="T7" fmla="*/ 1241 h 1718"/>
                <a:gd name="T8" fmla="*/ 1597 w 1716"/>
                <a:gd name="T9" fmla="*/ 1090 h 1718"/>
                <a:gd name="T10" fmla="*/ 1533 w 1716"/>
                <a:gd name="T11" fmla="*/ 945 h 1718"/>
                <a:gd name="T12" fmla="*/ 1456 w 1716"/>
                <a:gd name="T13" fmla="*/ 808 h 1718"/>
                <a:gd name="T14" fmla="*/ 1367 w 1716"/>
                <a:gd name="T15" fmla="*/ 680 h 1718"/>
                <a:gd name="T16" fmla="*/ 1267 w 1716"/>
                <a:gd name="T17" fmla="*/ 560 h 1718"/>
                <a:gd name="T18" fmla="*/ 1156 w 1716"/>
                <a:gd name="T19" fmla="*/ 450 h 1718"/>
                <a:gd name="T20" fmla="*/ 1037 w 1716"/>
                <a:gd name="T21" fmla="*/ 349 h 1718"/>
                <a:gd name="T22" fmla="*/ 908 w 1716"/>
                <a:gd name="T23" fmla="*/ 260 h 1718"/>
                <a:gd name="T24" fmla="*/ 772 w 1716"/>
                <a:gd name="T25" fmla="*/ 183 h 1718"/>
                <a:gd name="T26" fmla="*/ 627 w 1716"/>
                <a:gd name="T27" fmla="*/ 118 h 1718"/>
                <a:gd name="T28" fmla="*/ 476 w 1716"/>
                <a:gd name="T29" fmla="*/ 68 h 1718"/>
                <a:gd name="T30" fmla="*/ 320 w 1716"/>
                <a:gd name="T31" fmla="*/ 30 h 1718"/>
                <a:gd name="T32" fmla="*/ 158 w 1716"/>
                <a:gd name="T33" fmla="*/ 7 h 1718"/>
                <a:gd name="T34" fmla="*/ 68 w 1716"/>
                <a:gd name="T35" fmla="*/ 1 h 1718"/>
                <a:gd name="T36" fmla="*/ 57 w 1716"/>
                <a:gd name="T37" fmla="*/ 1 h 1718"/>
                <a:gd name="T38" fmla="*/ 41 w 1716"/>
                <a:gd name="T39" fmla="*/ 4 h 1718"/>
                <a:gd name="T40" fmla="*/ 22 w 1716"/>
                <a:gd name="T41" fmla="*/ 14 h 1718"/>
                <a:gd name="T42" fmla="*/ 9 w 1716"/>
                <a:gd name="T43" fmla="*/ 30 h 1718"/>
                <a:gd name="T44" fmla="*/ 1 w 1716"/>
                <a:gd name="T45" fmla="*/ 51 h 1718"/>
                <a:gd name="T46" fmla="*/ 0 w 1716"/>
                <a:gd name="T47" fmla="*/ 575 h 1718"/>
                <a:gd name="T48" fmla="*/ 2 w 1716"/>
                <a:gd name="T49" fmla="*/ 586 h 1718"/>
                <a:gd name="T50" fmla="*/ 5 w 1716"/>
                <a:gd name="T51" fmla="*/ 598 h 1718"/>
                <a:gd name="T52" fmla="*/ 16 w 1716"/>
                <a:gd name="T53" fmla="*/ 616 h 1718"/>
                <a:gd name="T54" fmla="*/ 33 w 1716"/>
                <a:gd name="T55" fmla="*/ 629 h 1718"/>
                <a:gd name="T56" fmla="*/ 43 w 1716"/>
                <a:gd name="T57" fmla="*/ 633 h 1718"/>
                <a:gd name="T58" fmla="*/ 55 w 1716"/>
                <a:gd name="T59" fmla="*/ 635 h 1718"/>
                <a:gd name="T60" fmla="*/ 61 w 1716"/>
                <a:gd name="T61" fmla="*/ 636 h 1718"/>
                <a:gd name="T62" fmla="*/ 112 w 1716"/>
                <a:gd name="T63" fmla="*/ 640 h 1718"/>
                <a:gd name="T64" fmla="*/ 212 w 1716"/>
                <a:gd name="T65" fmla="*/ 655 h 1718"/>
                <a:gd name="T66" fmla="*/ 309 w 1716"/>
                <a:gd name="T67" fmla="*/ 679 h 1718"/>
                <a:gd name="T68" fmla="*/ 402 w 1716"/>
                <a:gd name="T69" fmla="*/ 711 h 1718"/>
                <a:gd name="T70" fmla="*/ 491 w 1716"/>
                <a:gd name="T71" fmla="*/ 752 h 1718"/>
                <a:gd name="T72" fmla="*/ 575 w 1716"/>
                <a:gd name="T73" fmla="*/ 799 h 1718"/>
                <a:gd name="T74" fmla="*/ 655 w 1716"/>
                <a:gd name="T75" fmla="*/ 854 h 1718"/>
                <a:gd name="T76" fmla="*/ 728 w 1716"/>
                <a:gd name="T77" fmla="*/ 916 h 1718"/>
                <a:gd name="T78" fmla="*/ 796 w 1716"/>
                <a:gd name="T79" fmla="*/ 984 h 1718"/>
                <a:gd name="T80" fmla="*/ 859 w 1716"/>
                <a:gd name="T81" fmla="*/ 1058 h 1718"/>
                <a:gd name="T82" fmla="*/ 915 w 1716"/>
                <a:gd name="T83" fmla="*/ 1137 h 1718"/>
                <a:gd name="T84" fmla="*/ 962 w 1716"/>
                <a:gd name="T85" fmla="*/ 1221 h 1718"/>
                <a:gd name="T86" fmla="*/ 1004 w 1716"/>
                <a:gd name="T87" fmla="*/ 1310 h 1718"/>
                <a:gd name="T88" fmla="*/ 1036 w 1716"/>
                <a:gd name="T89" fmla="*/ 1403 h 1718"/>
                <a:gd name="T90" fmla="*/ 1060 w 1716"/>
                <a:gd name="T91" fmla="*/ 1499 h 1718"/>
                <a:gd name="T92" fmla="*/ 1076 w 1716"/>
                <a:gd name="T93" fmla="*/ 1598 h 1718"/>
                <a:gd name="T94" fmla="*/ 1080 w 1716"/>
                <a:gd name="T95" fmla="*/ 1653 h 1718"/>
                <a:gd name="T96" fmla="*/ 1080 w 1716"/>
                <a:gd name="T97" fmla="*/ 1664 h 1718"/>
                <a:gd name="T98" fmla="*/ 1081 w 1716"/>
                <a:gd name="T99" fmla="*/ 1671 h 1718"/>
                <a:gd name="T100" fmla="*/ 1085 w 1716"/>
                <a:gd name="T101" fmla="*/ 1680 h 1718"/>
                <a:gd name="T102" fmla="*/ 1096 w 1716"/>
                <a:gd name="T103" fmla="*/ 1698 h 1718"/>
                <a:gd name="T104" fmla="*/ 1111 w 1716"/>
                <a:gd name="T105" fmla="*/ 1710 h 1718"/>
                <a:gd name="T106" fmla="*/ 1130 w 1716"/>
                <a:gd name="T107" fmla="*/ 1717 h 1718"/>
                <a:gd name="T108" fmla="*/ 1655 w 1716"/>
                <a:gd name="T109" fmla="*/ 1718 h 1718"/>
                <a:gd name="T110" fmla="*/ 1676 w 1716"/>
                <a:gd name="T111" fmla="*/ 1714 h 1718"/>
                <a:gd name="T112" fmla="*/ 1695 w 1716"/>
                <a:gd name="T113" fmla="*/ 1703 h 1718"/>
                <a:gd name="T114" fmla="*/ 1708 w 1716"/>
                <a:gd name="T115" fmla="*/ 1687 h 1718"/>
                <a:gd name="T116" fmla="*/ 1715 w 1716"/>
                <a:gd name="T117" fmla="*/ 1666 h 1718"/>
                <a:gd name="T118" fmla="*/ 1715 w 1716"/>
                <a:gd name="T119" fmla="*/ 1666 h 1718"/>
                <a:gd name="T120" fmla="*/ 1715 w 1716"/>
                <a:gd name="T121" fmla="*/ 1664 h 1718"/>
                <a:gd name="T122" fmla="*/ 1716 w 1716"/>
                <a:gd name="T123" fmla="*/ 1657 h 1718"/>
                <a:gd name="T124" fmla="*/ 1714 w 1716"/>
                <a:gd name="T125" fmla="*/ 1643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6" h="1718">
                  <a:moveTo>
                    <a:pt x="1714" y="1643"/>
                  </a:moveTo>
                  <a:lnTo>
                    <a:pt x="1714" y="1643"/>
                  </a:lnTo>
                  <a:lnTo>
                    <a:pt x="1714" y="1643"/>
                  </a:lnTo>
                  <a:lnTo>
                    <a:pt x="1709" y="1560"/>
                  </a:lnTo>
                  <a:lnTo>
                    <a:pt x="1700" y="1479"/>
                  </a:lnTo>
                  <a:lnTo>
                    <a:pt x="1687" y="1398"/>
                  </a:lnTo>
                  <a:lnTo>
                    <a:pt x="1669" y="1319"/>
                  </a:lnTo>
                  <a:lnTo>
                    <a:pt x="1649" y="1241"/>
                  </a:lnTo>
                  <a:lnTo>
                    <a:pt x="1625" y="1165"/>
                  </a:lnTo>
                  <a:lnTo>
                    <a:pt x="1597" y="1090"/>
                  </a:lnTo>
                  <a:lnTo>
                    <a:pt x="1567" y="1017"/>
                  </a:lnTo>
                  <a:lnTo>
                    <a:pt x="1533" y="945"/>
                  </a:lnTo>
                  <a:lnTo>
                    <a:pt x="1496" y="876"/>
                  </a:lnTo>
                  <a:lnTo>
                    <a:pt x="1456" y="808"/>
                  </a:lnTo>
                  <a:lnTo>
                    <a:pt x="1413" y="743"/>
                  </a:lnTo>
                  <a:lnTo>
                    <a:pt x="1367" y="680"/>
                  </a:lnTo>
                  <a:lnTo>
                    <a:pt x="1318" y="619"/>
                  </a:lnTo>
                  <a:lnTo>
                    <a:pt x="1267" y="560"/>
                  </a:lnTo>
                  <a:lnTo>
                    <a:pt x="1213" y="503"/>
                  </a:lnTo>
                  <a:lnTo>
                    <a:pt x="1156" y="450"/>
                  </a:lnTo>
                  <a:lnTo>
                    <a:pt x="1098" y="398"/>
                  </a:lnTo>
                  <a:lnTo>
                    <a:pt x="1037" y="349"/>
                  </a:lnTo>
                  <a:lnTo>
                    <a:pt x="973" y="304"/>
                  </a:lnTo>
                  <a:lnTo>
                    <a:pt x="908" y="260"/>
                  </a:lnTo>
                  <a:lnTo>
                    <a:pt x="841" y="221"/>
                  </a:lnTo>
                  <a:lnTo>
                    <a:pt x="772" y="183"/>
                  </a:lnTo>
                  <a:lnTo>
                    <a:pt x="700" y="149"/>
                  </a:lnTo>
                  <a:lnTo>
                    <a:pt x="627" y="118"/>
                  </a:lnTo>
                  <a:lnTo>
                    <a:pt x="552" y="91"/>
                  </a:lnTo>
                  <a:lnTo>
                    <a:pt x="476" y="68"/>
                  </a:lnTo>
                  <a:lnTo>
                    <a:pt x="399" y="47"/>
                  </a:lnTo>
                  <a:lnTo>
                    <a:pt x="320" y="30"/>
                  </a:lnTo>
                  <a:lnTo>
                    <a:pt x="240" y="17"/>
                  </a:lnTo>
                  <a:lnTo>
                    <a:pt x="158" y="7"/>
                  </a:lnTo>
                  <a:lnTo>
                    <a:pt x="75" y="2"/>
                  </a:lnTo>
                  <a:lnTo>
                    <a:pt x="68" y="1"/>
                  </a:lnTo>
                  <a:lnTo>
                    <a:pt x="61" y="0"/>
                  </a:lnTo>
                  <a:lnTo>
                    <a:pt x="57" y="1"/>
                  </a:lnTo>
                  <a:lnTo>
                    <a:pt x="52" y="1"/>
                  </a:lnTo>
                  <a:lnTo>
                    <a:pt x="41" y="4"/>
                  </a:lnTo>
                  <a:lnTo>
                    <a:pt x="31" y="8"/>
                  </a:lnTo>
                  <a:lnTo>
                    <a:pt x="22" y="14"/>
                  </a:lnTo>
                  <a:lnTo>
                    <a:pt x="15" y="21"/>
                  </a:lnTo>
                  <a:lnTo>
                    <a:pt x="9" y="30"/>
                  </a:lnTo>
                  <a:lnTo>
                    <a:pt x="4" y="39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575"/>
                  </a:lnTo>
                  <a:lnTo>
                    <a:pt x="1" y="581"/>
                  </a:lnTo>
                  <a:lnTo>
                    <a:pt x="2" y="586"/>
                  </a:lnTo>
                  <a:lnTo>
                    <a:pt x="3" y="593"/>
                  </a:lnTo>
                  <a:lnTo>
                    <a:pt x="5" y="598"/>
                  </a:lnTo>
                  <a:lnTo>
                    <a:pt x="9" y="607"/>
                  </a:lnTo>
                  <a:lnTo>
                    <a:pt x="16" y="616"/>
                  </a:lnTo>
                  <a:lnTo>
                    <a:pt x="24" y="623"/>
                  </a:lnTo>
                  <a:lnTo>
                    <a:pt x="33" y="629"/>
                  </a:lnTo>
                  <a:lnTo>
                    <a:pt x="38" y="631"/>
                  </a:lnTo>
                  <a:lnTo>
                    <a:pt x="43" y="633"/>
                  </a:lnTo>
                  <a:lnTo>
                    <a:pt x="48" y="634"/>
                  </a:lnTo>
                  <a:lnTo>
                    <a:pt x="55" y="635"/>
                  </a:lnTo>
                  <a:lnTo>
                    <a:pt x="58" y="636"/>
                  </a:lnTo>
                  <a:lnTo>
                    <a:pt x="61" y="636"/>
                  </a:lnTo>
                  <a:lnTo>
                    <a:pt x="62" y="636"/>
                  </a:lnTo>
                  <a:lnTo>
                    <a:pt x="112" y="640"/>
                  </a:lnTo>
                  <a:lnTo>
                    <a:pt x="163" y="646"/>
                  </a:lnTo>
                  <a:lnTo>
                    <a:pt x="212" y="655"/>
                  </a:lnTo>
                  <a:lnTo>
                    <a:pt x="261" y="666"/>
                  </a:lnTo>
                  <a:lnTo>
                    <a:pt x="309" y="679"/>
                  </a:lnTo>
                  <a:lnTo>
                    <a:pt x="355" y="694"/>
                  </a:lnTo>
                  <a:lnTo>
                    <a:pt x="402" y="711"/>
                  </a:lnTo>
                  <a:lnTo>
                    <a:pt x="446" y="730"/>
                  </a:lnTo>
                  <a:lnTo>
                    <a:pt x="491" y="752"/>
                  </a:lnTo>
                  <a:lnTo>
                    <a:pt x="533" y="774"/>
                  </a:lnTo>
                  <a:lnTo>
                    <a:pt x="575" y="799"/>
                  </a:lnTo>
                  <a:lnTo>
                    <a:pt x="615" y="826"/>
                  </a:lnTo>
                  <a:lnTo>
                    <a:pt x="655" y="854"/>
                  </a:lnTo>
                  <a:lnTo>
                    <a:pt x="692" y="884"/>
                  </a:lnTo>
                  <a:lnTo>
                    <a:pt x="728" y="916"/>
                  </a:lnTo>
                  <a:lnTo>
                    <a:pt x="763" y="949"/>
                  </a:lnTo>
                  <a:lnTo>
                    <a:pt x="796" y="984"/>
                  </a:lnTo>
                  <a:lnTo>
                    <a:pt x="829" y="1020"/>
                  </a:lnTo>
                  <a:lnTo>
                    <a:pt x="859" y="1058"/>
                  </a:lnTo>
                  <a:lnTo>
                    <a:pt x="887" y="1097"/>
                  </a:lnTo>
                  <a:lnTo>
                    <a:pt x="915" y="1137"/>
                  </a:lnTo>
                  <a:lnTo>
                    <a:pt x="939" y="1178"/>
                  </a:lnTo>
                  <a:lnTo>
                    <a:pt x="962" y="1221"/>
                  </a:lnTo>
                  <a:lnTo>
                    <a:pt x="984" y="1265"/>
                  </a:lnTo>
                  <a:lnTo>
                    <a:pt x="1004" y="1310"/>
                  </a:lnTo>
                  <a:lnTo>
                    <a:pt x="1021" y="1355"/>
                  </a:lnTo>
                  <a:lnTo>
                    <a:pt x="1036" y="1403"/>
                  </a:lnTo>
                  <a:lnTo>
                    <a:pt x="1049" y="1451"/>
                  </a:lnTo>
                  <a:lnTo>
                    <a:pt x="1060" y="1499"/>
                  </a:lnTo>
                  <a:lnTo>
                    <a:pt x="1069" y="1549"/>
                  </a:lnTo>
                  <a:lnTo>
                    <a:pt x="1076" y="1598"/>
                  </a:lnTo>
                  <a:lnTo>
                    <a:pt x="1080" y="1649"/>
                  </a:lnTo>
                  <a:lnTo>
                    <a:pt x="1080" y="1653"/>
                  </a:lnTo>
                  <a:lnTo>
                    <a:pt x="1079" y="1657"/>
                  </a:lnTo>
                  <a:lnTo>
                    <a:pt x="1080" y="1664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1" y="1671"/>
                  </a:lnTo>
                  <a:lnTo>
                    <a:pt x="1085" y="1680"/>
                  </a:lnTo>
                  <a:lnTo>
                    <a:pt x="1090" y="1690"/>
                  </a:lnTo>
                  <a:lnTo>
                    <a:pt x="1096" y="1698"/>
                  </a:lnTo>
                  <a:lnTo>
                    <a:pt x="1103" y="1705"/>
                  </a:lnTo>
                  <a:lnTo>
                    <a:pt x="1111" y="1710"/>
                  </a:lnTo>
                  <a:lnTo>
                    <a:pt x="1120" y="1714"/>
                  </a:lnTo>
                  <a:lnTo>
                    <a:pt x="1130" y="1717"/>
                  </a:lnTo>
                  <a:lnTo>
                    <a:pt x="1141" y="1718"/>
                  </a:lnTo>
                  <a:lnTo>
                    <a:pt x="1655" y="1718"/>
                  </a:lnTo>
                  <a:lnTo>
                    <a:pt x="1666" y="1717"/>
                  </a:lnTo>
                  <a:lnTo>
                    <a:pt x="1676" y="1714"/>
                  </a:lnTo>
                  <a:lnTo>
                    <a:pt x="1685" y="1709"/>
                  </a:lnTo>
                  <a:lnTo>
                    <a:pt x="1695" y="1703"/>
                  </a:lnTo>
                  <a:lnTo>
                    <a:pt x="1702" y="1696"/>
                  </a:lnTo>
                  <a:lnTo>
                    <a:pt x="1708" y="1687"/>
                  </a:lnTo>
                  <a:lnTo>
                    <a:pt x="1712" y="1677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6"/>
                  </a:lnTo>
                  <a:lnTo>
                    <a:pt x="1715" y="1665"/>
                  </a:lnTo>
                  <a:lnTo>
                    <a:pt x="1715" y="1664"/>
                  </a:lnTo>
                  <a:lnTo>
                    <a:pt x="1716" y="1661"/>
                  </a:lnTo>
                  <a:lnTo>
                    <a:pt x="1716" y="1657"/>
                  </a:lnTo>
                  <a:lnTo>
                    <a:pt x="1716" y="1650"/>
                  </a:lnTo>
                  <a:lnTo>
                    <a:pt x="1714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5167178" y="518474"/>
            <a:ext cx="3463298" cy="3463296"/>
          </a:xfrm>
          <a:custGeom>
            <a:avLst/>
            <a:gdLst>
              <a:gd name="connsiteX0" fmla="*/ 1495562 w 2991123"/>
              <a:gd name="connsiteY0" fmla="*/ 0 h 2991122"/>
              <a:gd name="connsiteX1" fmla="*/ 1729568 w 2991123"/>
              <a:gd name="connsiteY1" fmla="*/ 96928 h 2991122"/>
              <a:gd name="connsiteX2" fmla="*/ 2894195 w 2991123"/>
              <a:gd name="connsiteY2" fmla="*/ 1261556 h 2991122"/>
              <a:gd name="connsiteX3" fmla="*/ 2894195 w 2991123"/>
              <a:gd name="connsiteY3" fmla="*/ 1729568 h 2991122"/>
              <a:gd name="connsiteX4" fmla="*/ 1729569 w 2991123"/>
              <a:gd name="connsiteY4" fmla="*/ 2894194 h 2991122"/>
              <a:gd name="connsiteX5" fmla="*/ 1261557 w 2991123"/>
              <a:gd name="connsiteY5" fmla="*/ 2894194 h 2991122"/>
              <a:gd name="connsiteX6" fmla="*/ 96929 w 2991123"/>
              <a:gd name="connsiteY6" fmla="*/ 1729567 h 2991122"/>
              <a:gd name="connsiteX7" fmla="*/ 96929 w 2991123"/>
              <a:gd name="connsiteY7" fmla="*/ 1261554 h 2991122"/>
              <a:gd name="connsiteX8" fmla="*/ 1261555 w 2991123"/>
              <a:gd name="connsiteY8" fmla="*/ 96928 h 2991122"/>
              <a:gd name="connsiteX9" fmla="*/ 1495562 w 2991123"/>
              <a:gd name="connsiteY9" fmla="*/ 0 h 299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1123" h="2991122">
                <a:moveTo>
                  <a:pt x="1495562" y="0"/>
                </a:moveTo>
                <a:cubicBezTo>
                  <a:pt x="1580255" y="0"/>
                  <a:pt x="1664949" y="32309"/>
                  <a:pt x="1729568" y="96928"/>
                </a:cubicBezTo>
                <a:lnTo>
                  <a:pt x="2894195" y="1261556"/>
                </a:lnTo>
                <a:cubicBezTo>
                  <a:pt x="3023433" y="1390793"/>
                  <a:pt x="3023433" y="1600330"/>
                  <a:pt x="2894195" y="1729568"/>
                </a:cubicBezTo>
                <a:lnTo>
                  <a:pt x="1729569" y="2894194"/>
                </a:lnTo>
                <a:cubicBezTo>
                  <a:pt x="1600331" y="3023432"/>
                  <a:pt x="1390794" y="3023432"/>
                  <a:pt x="1261557" y="2894194"/>
                </a:cubicBezTo>
                <a:lnTo>
                  <a:pt x="96929" y="1729567"/>
                </a:lnTo>
                <a:cubicBezTo>
                  <a:pt x="-32309" y="1600329"/>
                  <a:pt x="-32309" y="1390792"/>
                  <a:pt x="96929" y="1261554"/>
                </a:cubicBezTo>
                <a:lnTo>
                  <a:pt x="1261555" y="96928"/>
                </a:lnTo>
                <a:cubicBezTo>
                  <a:pt x="1326174" y="32309"/>
                  <a:pt x="1410868" y="0"/>
                  <a:pt x="149556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68295" cy="6868620"/>
          </a:xfrm>
          <a:custGeom>
            <a:avLst/>
            <a:gdLst>
              <a:gd name="connsiteX0" fmla="*/ 0 w 4468295"/>
              <a:gd name="connsiteY0" fmla="*/ 0 h 6868620"/>
              <a:gd name="connsiteX1" fmla="*/ 4468295 w 4468295"/>
              <a:gd name="connsiteY1" fmla="*/ 0 h 6868620"/>
              <a:gd name="connsiteX2" fmla="*/ 4468295 w 4468295"/>
              <a:gd name="connsiteY2" fmla="*/ 6868620 h 6868620"/>
              <a:gd name="connsiteX3" fmla="*/ 0 w 4468295"/>
              <a:gd name="connsiteY3" fmla="*/ 6868620 h 686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295" h="6868620">
                <a:moveTo>
                  <a:pt x="0" y="0"/>
                </a:moveTo>
                <a:lnTo>
                  <a:pt x="4468295" y="0"/>
                </a:lnTo>
                <a:lnTo>
                  <a:pt x="4468295" y="6868620"/>
                </a:lnTo>
                <a:lnTo>
                  <a:pt x="0" y="686862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" y="0"/>
            <a:ext cx="12191980" cy="5929476"/>
          </a:xfrm>
          <a:custGeom>
            <a:avLst/>
            <a:gdLst>
              <a:gd name="connsiteX0" fmla="*/ 0 w 12191980"/>
              <a:gd name="connsiteY0" fmla="*/ 0 h 5929476"/>
              <a:gd name="connsiteX1" fmla="*/ 12191980 w 12191980"/>
              <a:gd name="connsiteY1" fmla="*/ 0 h 5929476"/>
              <a:gd name="connsiteX2" fmla="*/ 6380248 w 12191980"/>
              <a:gd name="connsiteY2" fmla="*/ 5811732 h 5929476"/>
              <a:gd name="connsiteX3" fmla="*/ 5811731 w 12191980"/>
              <a:gd name="connsiteY3" fmla="*/ 5811732 h 59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80" h="5929476">
                <a:moveTo>
                  <a:pt x="0" y="0"/>
                </a:moveTo>
                <a:lnTo>
                  <a:pt x="12191980" y="0"/>
                </a:lnTo>
                <a:lnTo>
                  <a:pt x="6380248" y="5811732"/>
                </a:lnTo>
                <a:cubicBezTo>
                  <a:pt x="6223256" y="5968724"/>
                  <a:pt x="5968723" y="5968724"/>
                  <a:pt x="5811731" y="581173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1279337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886978" y="2683764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rot="10800000" flipV="1">
            <a:off x="11098521" y="6355819"/>
            <a:ext cx="562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mtClean="0">
                <a:solidFill>
                  <a:srgbClr val="2C4166">
                    <a:alpha val="40000"/>
                  </a:srgbClr>
                </a:solidFill>
              </a:rPr>
            </a:fld>
            <a:endParaRPr lang="id-ID" dirty="0">
              <a:solidFill>
                <a:srgbClr val="2C4166">
                  <a:alpha val="40000"/>
                </a:srgbClr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531362" y="6351972"/>
            <a:ext cx="3916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 b="1" spc="300" dirty="0">
                <a:solidFill>
                  <a:srgbClr val="2C4166">
                    <a:alpha val="40000"/>
                  </a:srgb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2021 //</a:t>
            </a:r>
            <a:r>
              <a:rPr lang="en-US" sz="1050" spc="300" dirty="0">
                <a:solidFill>
                  <a:srgbClr val="2C4166">
                    <a:alpha val="40000"/>
                  </a:srgb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Multiproject presentation</a:t>
            </a:r>
            <a:endParaRPr lang="en-US" sz="1050" spc="300" dirty="0">
              <a:solidFill>
                <a:srgbClr val="2C4166">
                  <a:alpha val="40000"/>
                </a:srgb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6350">
            <a:solidFill>
              <a:srgbClr val="2C4166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91950" y="6482777"/>
            <a:ext cx="400050" cy="0"/>
          </a:xfrm>
          <a:prstGeom prst="line">
            <a:avLst/>
          </a:prstGeom>
          <a:ln w="6350">
            <a:solidFill>
              <a:srgbClr val="2C4166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openxmlformats.org/officeDocument/2006/relationships/tags" Target="../tags/tag34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8" Type="http://schemas.openxmlformats.org/officeDocument/2006/relationships/slideLayout" Target="../slideLayouts/slideLayout10.xml"/><Relationship Id="rId27" Type="http://schemas.openxmlformats.org/officeDocument/2006/relationships/tags" Target="../tags/tag70.xml"/><Relationship Id="rId26" Type="http://schemas.openxmlformats.org/officeDocument/2006/relationships/tags" Target="../tags/tag69.xml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tags" Target="../tags/tag45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1.xml"/><Relationship Id="rId2" Type="http://schemas.microsoft.com/office/2007/relationships/hdphoto" Target="../media/image9.wdp"/><Relationship Id="rId19" Type="http://schemas.openxmlformats.org/officeDocument/2006/relationships/image" Target="../media/image34.png"/><Relationship Id="rId18" Type="http://schemas.openxmlformats.org/officeDocument/2006/relationships/tags" Target="../tags/tag81.xml"/><Relationship Id="rId17" Type="http://schemas.openxmlformats.org/officeDocument/2006/relationships/image" Target="../media/image33.png"/><Relationship Id="rId16" Type="http://schemas.openxmlformats.org/officeDocument/2006/relationships/tags" Target="../tags/tag80.xml"/><Relationship Id="rId15" Type="http://schemas.openxmlformats.org/officeDocument/2006/relationships/image" Target="../media/image32.png"/><Relationship Id="rId14" Type="http://schemas.openxmlformats.org/officeDocument/2006/relationships/tags" Target="../tags/tag79.xml"/><Relationship Id="rId13" Type="http://schemas.openxmlformats.org/officeDocument/2006/relationships/image" Target="../media/image31.png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image" Target="../media/image30.sv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82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6.png"/><Relationship Id="rId3" Type="http://schemas.openxmlformats.org/officeDocument/2006/relationships/tags" Target="../tags/tag84.xml"/><Relationship Id="rId2" Type="http://schemas.openxmlformats.org/officeDocument/2006/relationships/image" Target="../media/image35.png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9.png"/><Relationship Id="rId6" Type="http://schemas.openxmlformats.org/officeDocument/2006/relationships/tags" Target="../tags/tag88.xml"/><Relationship Id="rId5" Type="http://schemas.openxmlformats.org/officeDocument/2006/relationships/image" Target="../media/image38.png"/><Relationship Id="rId4" Type="http://schemas.openxmlformats.org/officeDocument/2006/relationships/tags" Target="../tags/tag87.xml"/><Relationship Id="rId3" Type="http://schemas.openxmlformats.org/officeDocument/2006/relationships/image" Target="../media/image37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0.xml"/><Relationship Id="rId7" Type="http://schemas.openxmlformats.org/officeDocument/2006/relationships/tags" Target="../tags/tag90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2.png"/><Relationship Id="rId7" Type="http://schemas.openxmlformats.org/officeDocument/2006/relationships/tags" Target="../tags/tag95.xml"/><Relationship Id="rId6" Type="http://schemas.openxmlformats.org/officeDocument/2006/relationships/image" Target="../media/image41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40.png"/><Relationship Id="rId2" Type="http://schemas.openxmlformats.org/officeDocument/2006/relationships/tags" Target="../tags/tag92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9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15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13.wdp"/><Relationship Id="rId7" Type="http://schemas.openxmlformats.org/officeDocument/2006/relationships/image" Target="../media/image12.png"/><Relationship Id="rId6" Type="http://schemas.openxmlformats.org/officeDocument/2006/relationships/tags" Target="../tags/tag17.xml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openxmlformats.org/officeDocument/2006/relationships/tags" Target="../tags/tag16.xml"/><Relationship Id="rId2" Type="http://schemas.microsoft.com/office/2007/relationships/hdphoto" Target="../media/image9.wdp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.xml"/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ags" Target="../tags/tag24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8.xml"/><Relationship Id="rId4" Type="http://schemas.openxmlformats.org/officeDocument/2006/relationships/image" Target="../media/image14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39750" y="6263005"/>
            <a:ext cx="368935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 useBgFill="1">
        <p:nvSpPr>
          <p:cNvPr id="112" name="Right Triangle 111"/>
          <p:cNvSpPr/>
          <p:nvPr/>
        </p:nvSpPr>
        <p:spPr>
          <a:xfrm rot="5400000">
            <a:off x="-1" y="0"/>
            <a:ext cx="6857999" cy="68579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Block Arc 35"/>
          <p:cNvSpPr/>
          <p:nvPr/>
        </p:nvSpPr>
        <p:spPr>
          <a:xfrm>
            <a:off x="0" y="-1007365"/>
            <a:ext cx="12192000" cy="12191998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lock Arc 34"/>
          <p:cNvSpPr/>
          <p:nvPr/>
        </p:nvSpPr>
        <p:spPr>
          <a:xfrm>
            <a:off x="0" y="794081"/>
            <a:ext cx="10390553" cy="10390551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Block Arc 21"/>
          <p:cNvSpPr/>
          <p:nvPr>
            <p:custDataLst>
              <p:tags r:id="rId2"/>
            </p:custDataLst>
          </p:nvPr>
        </p:nvSpPr>
        <p:spPr>
          <a:xfrm>
            <a:off x="0" y="2531367"/>
            <a:ext cx="8653267" cy="8653265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>
            <p:custDataLst>
              <p:tags r:id="rId3"/>
            </p:custDataLst>
          </p:nvPr>
        </p:nvSpPr>
        <p:spPr>
          <a:xfrm>
            <a:off x="904111" y="2144913"/>
            <a:ext cx="3582164" cy="3582164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51"/>
          <p:cNvSpPr>
            <a:spLocks noChangeArrowheads="1"/>
          </p:cNvSpPr>
          <p:nvPr/>
        </p:nvSpPr>
        <p:spPr bwMode="auto">
          <a:xfrm>
            <a:off x="7615819" y="4271755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TextBox 88"/>
          <p:cNvSpPr txBox="1"/>
          <p:nvPr>
            <p:custDataLst>
              <p:tags r:id="rId4"/>
            </p:custDataLst>
          </p:nvPr>
        </p:nvSpPr>
        <p:spPr>
          <a:xfrm>
            <a:off x="1313686" y="273711"/>
            <a:ext cx="5992334" cy="1577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70000"/>
              </a:lnSpc>
            </a:pPr>
            <a:r>
              <a:rPr lang="en-US" sz="13800" b="1" spc="-300" dirty="0">
                <a:solidFill>
                  <a:schemeClr val="bg1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+mj-lt"/>
              </a:rPr>
              <a:t>2023</a:t>
            </a:r>
            <a:endParaRPr lang="en-US" sz="13800" b="1" spc="-300" dirty="0">
              <a:solidFill>
                <a:schemeClr val="bg1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TextBox 88"/>
          <p:cNvSpPr txBox="1"/>
          <p:nvPr>
            <p:custDataLst>
              <p:tags r:id="rId5"/>
            </p:custDataLst>
          </p:nvPr>
        </p:nvSpPr>
        <p:spPr>
          <a:xfrm>
            <a:off x="970915" y="1399540"/>
            <a:ext cx="108851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5400" b="1" spc="-300" dirty="0">
                <a:solidFill>
                  <a:schemeClr val="tx2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英语四六级报考</a:t>
            </a:r>
            <a:r>
              <a:rPr lang="zh-CN" altLang="en-US" sz="5400" b="1" spc="-300" dirty="0">
                <a:solidFill>
                  <a:schemeClr val="tx2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系统项目展示</a:t>
            </a:r>
            <a:endParaRPr lang="zh-CN" altLang="en-US" sz="5400" b="1" spc="-300" dirty="0">
              <a:solidFill>
                <a:schemeClr val="tx2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1885" y="3618865"/>
            <a:ext cx="23844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宋佳蓁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2013904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管昀玫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2013750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李俞萱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2013572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孙艺齐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2012810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于泽枭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2013814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11817" y="799811"/>
            <a:ext cx="5428686" cy="5258378"/>
            <a:chOff x="3689165" y="1022165"/>
            <a:chExt cx="4813670" cy="4813670"/>
          </a:xfrm>
        </p:grpSpPr>
        <p:sp useBgFill="1">
          <p:nvSpPr>
            <p:cNvPr id="18" name="Rectangle: Rounded Corners 21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698500" dist="609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: Rounded Corners 22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533400" dist="5334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: Rounded Corners 22"/>
          <p:cNvSpPr/>
          <p:nvPr/>
        </p:nvSpPr>
        <p:spPr>
          <a:xfrm>
            <a:off x="3561778" y="1035859"/>
            <a:ext cx="4941304" cy="4786282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330200" dist="2159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229851" y="799811"/>
            <a:ext cx="3905442" cy="1415566"/>
            <a:chOff x="8229851" y="799811"/>
            <a:chExt cx="1415570" cy="1415566"/>
          </a:xfrm>
        </p:grpSpPr>
        <p:grpSp>
          <p:nvGrpSpPr>
            <p:cNvPr id="7" name="Group 6"/>
            <p:cNvGrpSpPr/>
            <p:nvPr/>
          </p:nvGrpSpPr>
          <p:grpSpPr>
            <a:xfrm>
              <a:off x="8229851" y="799811"/>
              <a:ext cx="1415570" cy="1415566"/>
              <a:chOff x="8229851" y="799811"/>
              <a:chExt cx="1415570" cy="1415566"/>
            </a:xfrm>
          </p:grpSpPr>
          <p:sp useBgFill="1">
            <p:nvSpPr>
              <p:cNvPr id="62" name="Rectangle: Rounded Corners 21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3" name="Rectangle: Rounded Corners 22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Oval 51"/>
            <p:cNvSpPr>
              <a:spLocks noChangeArrowheads="1"/>
            </p:cNvSpPr>
            <p:nvPr/>
          </p:nvSpPr>
          <p:spPr bwMode="auto">
            <a:xfrm>
              <a:off x="8316826" y="885212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教师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管理员：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查看参与六级考试的学生的成绩综合报告。</a:t>
              </a:r>
              <a:endParaRPr 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027876" y="2520951"/>
            <a:ext cx="1816104" cy="1816098"/>
            <a:chOff x="9027876" y="2520951"/>
            <a:chExt cx="1816104" cy="1816098"/>
          </a:xfrm>
        </p:grpSpPr>
        <p:grpSp>
          <p:nvGrpSpPr>
            <p:cNvPr id="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87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8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587367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183728" y="3051987"/>
            <a:ext cx="1504400" cy="779427"/>
            <a:chOff x="8986735" y="3064904"/>
            <a:chExt cx="1504400" cy="779427"/>
          </a:xfrm>
        </p:grpSpPr>
        <p:sp>
          <p:nvSpPr>
            <p:cNvPr id="47" name="TextBox 46"/>
            <p:cNvSpPr txBox="1"/>
            <p:nvPr/>
          </p:nvSpPr>
          <p:spPr>
            <a:xfrm>
              <a:off x="8986735" y="3064904"/>
              <a:ext cx="150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200M</a:t>
              </a:r>
              <a:endParaRPr lang="en-US" sz="32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84933" y="3532194"/>
              <a:ext cx="1308004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Income</a:t>
              </a:r>
              <a:endParaRPr 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29849" y="4642623"/>
            <a:ext cx="3640675" cy="1415566"/>
            <a:chOff x="8229851" y="4642623"/>
            <a:chExt cx="1415570" cy="1415566"/>
          </a:xfrm>
        </p:grpSpPr>
        <p:grpSp>
          <p:nvGrpSpPr>
            <p:cNvPr id="10" name="Group 9"/>
            <p:cNvGrpSpPr/>
            <p:nvPr/>
          </p:nvGrpSpPr>
          <p:grpSpPr>
            <a:xfrm>
              <a:off x="8229851" y="4642623"/>
              <a:ext cx="1415570" cy="1415566"/>
              <a:chOff x="8229851" y="4642623"/>
              <a:chExt cx="1415570" cy="1415566"/>
            </a:xfrm>
          </p:grpSpPr>
          <p:sp useBgFill="1">
            <p:nvSpPr>
              <p:cNvPr id="59" name="Rectangle: Rounded Corners 21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0" name="Rectangle: Rounded Corners 22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0" name="Oval 51"/>
            <p:cNvSpPr>
              <a:spLocks noChangeArrowheads="1"/>
            </p:cNvSpPr>
            <p:nvPr/>
          </p:nvSpPr>
          <p:spPr bwMode="auto">
            <a:xfrm>
              <a:off x="8316826" y="4728025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成绩</a:t>
              </a:r>
              <a:r>
                <a:rPr lang="zh-CN" altLang="en-US" dirty="0">
                  <a:solidFill>
                    <a:schemeClr val="lt1"/>
                  </a:solidFill>
                </a:rPr>
                <a:t>管理系统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0" name="Rectangle: Rounded Corners 89"/>
          <p:cNvSpPr/>
          <p:nvPr/>
        </p:nvSpPr>
        <p:spPr>
          <a:xfrm>
            <a:off x="1351119" y="452225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/>
          <p:cNvSpPr/>
          <p:nvPr/>
        </p:nvSpPr>
        <p:spPr>
          <a:xfrm>
            <a:off x="1588381" y="452225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/>
          <p:cNvSpPr/>
          <p:nvPr/>
        </p:nvSpPr>
        <p:spPr>
          <a:xfrm>
            <a:off x="1825642" y="452225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5"/>
          <p:cNvGrpSpPr/>
          <p:nvPr/>
        </p:nvGrpSpPr>
        <p:grpSpPr>
          <a:xfrm>
            <a:off x="8880184" y="2520951"/>
            <a:ext cx="3191314" cy="1816098"/>
            <a:chOff x="9027876" y="2520951"/>
            <a:chExt cx="1816104" cy="1816098"/>
          </a:xfrm>
        </p:grpSpPr>
        <p:grpSp>
          <p:nvGrpSpPr>
            <p:cNvPr id="2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26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7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633160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学生：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查看参与考试的六级成绩，并确定成绩是否无误。 </a:t>
              </a:r>
              <a:endParaRPr lang="en-US" sz="1600" dirty="0">
                <a:solidFill>
                  <a:schemeClr val="lt1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4990" r="8830"/>
          <a:stretch>
            <a:fillRect/>
          </a:stretch>
        </p:blipFill>
        <p:spPr>
          <a:xfrm>
            <a:off x="3826373" y="2215358"/>
            <a:ext cx="4615944" cy="27420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0" y="6358270"/>
            <a:ext cx="4075814" cy="269358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92"/>
          <p:cNvSpPr txBox="1"/>
          <p:nvPr>
            <p:custDataLst>
              <p:tags r:id="rId2"/>
            </p:custDataLst>
          </p:nvPr>
        </p:nvSpPr>
        <p:spPr>
          <a:xfrm>
            <a:off x="1061085" y="1971040"/>
            <a:ext cx="27546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需求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分析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en-US" altLang="zh-CN" sz="3200" dirty="0">
                <a:solidFill>
                  <a:srgbClr val="2C4166"/>
                </a:solidFill>
                <a:latin typeface="+mj-lt"/>
              </a:rPr>
              <a:t>——</a:t>
            </a:r>
            <a:r>
              <a:rPr lang="zh-CN" altLang="en-US" sz="3200" dirty="0">
                <a:solidFill>
                  <a:srgbClr val="2C4166"/>
                </a:solidFill>
                <a:latin typeface="+mj-lt"/>
              </a:rPr>
              <a:t>数据流图</a:t>
            </a:r>
            <a:endParaRPr lang="en-US" altLang="zh-CN" sz="3200" dirty="0">
              <a:solidFill>
                <a:srgbClr val="2C4166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>
          <a:xfrm>
            <a:off x="5198560" y="719292"/>
            <a:ext cx="6079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需求分析</a:t>
            </a:r>
            <a:endParaRPr lang="en-US" altLang="zh-CN" sz="4800" b="1" dirty="0">
              <a:solidFill>
                <a:srgbClr val="2C4166"/>
              </a:solidFill>
              <a:latin typeface="+mj-lt"/>
            </a:endParaRPr>
          </a:p>
          <a:p>
            <a:r>
              <a:rPr lang="en-US" altLang="zh-CN" sz="4800" b="1" dirty="0">
                <a:solidFill>
                  <a:srgbClr val="2C4166"/>
                </a:solidFill>
                <a:latin typeface="+mj-lt"/>
              </a:rPr>
              <a:t>	——</a:t>
            </a:r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用例图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31" name="Rectangle: Rounded Corners 130"/>
          <p:cNvSpPr/>
          <p:nvPr/>
        </p:nvSpPr>
        <p:spPr>
          <a:xfrm>
            <a:off x="5328875" y="244337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: Rounded Corners 131"/>
          <p:cNvSpPr/>
          <p:nvPr/>
        </p:nvSpPr>
        <p:spPr>
          <a:xfrm>
            <a:off x="5566137" y="244337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/>
          <p:cNvSpPr/>
          <p:nvPr/>
        </p:nvSpPr>
        <p:spPr>
          <a:xfrm>
            <a:off x="5803398" y="244337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845425" y="3653155"/>
            <a:ext cx="4368165" cy="300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TextBox 134"/>
          <p:cNvSpPr txBox="1"/>
          <p:nvPr/>
        </p:nvSpPr>
        <p:spPr>
          <a:xfrm>
            <a:off x="8266434" y="4313052"/>
            <a:ext cx="334332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学生的用例：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Rectangle: Top Corners Rounded 74"/>
          <p:cNvSpPr/>
          <p:nvPr/>
        </p:nvSpPr>
        <p:spPr>
          <a:xfrm>
            <a:off x="3962027" y="3294442"/>
            <a:ext cx="3861852" cy="3563558"/>
          </a:xfrm>
          <a:prstGeom prst="round2SameRect">
            <a:avLst>
              <a:gd name="adj1" fmla="val 13727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TextBox 112"/>
          <p:cNvSpPr txBox="1"/>
          <p:nvPr/>
        </p:nvSpPr>
        <p:spPr>
          <a:xfrm>
            <a:off x="4568467" y="3504300"/>
            <a:ext cx="282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用例图</a:t>
            </a:r>
            <a:endParaRPr lang="en-US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58901" y="3946608"/>
            <a:ext cx="264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系统的用户包含教师、系统管理员、学生三个种类。</a:t>
            </a:r>
            <a:endParaRPr lang="en-US" sz="12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b="66"/>
          <a:stretch>
            <a:fillRect/>
          </a:stretch>
        </p:blipFill>
        <p:spPr>
          <a:xfrm>
            <a:off x="-20638" y="0"/>
            <a:ext cx="4467226" cy="6869113"/>
          </a:xfrm>
        </p:spPr>
      </p:pic>
      <p:sp>
        <p:nvSpPr>
          <p:cNvPr id="5" name="TextBox 113"/>
          <p:cNvSpPr txBox="1"/>
          <p:nvPr/>
        </p:nvSpPr>
        <p:spPr>
          <a:xfrm>
            <a:off x="3907299" y="4384803"/>
            <a:ext cx="264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教师的用例：</a:t>
            </a:r>
            <a:endParaRPr lang="en-US" sz="12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113"/>
          <p:cNvSpPr txBox="1"/>
          <p:nvPr/>
        </p:nvSpPr>
        <p:spPr>
          <a:xfrm>
            <a:off x="4658901" y="4648289"/>
            <a:ext cx="26489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批阅试卷，添加、查找学生信息，处理消息，</a:t>
            </a: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录入六级试卷及答案，批改试题，</a:t>
            </a: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注册、登录，查看学生作答情况，查看学生成绩报告，修改个人信息。</a:t>
            </a:r>
            <a:endParaRPr lang="en-US" sz="12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113"/>
          <p:cNvSpPr txBox="1"/>
          <p:nvPr/>
        </p:nvSpPr>
        <p:spPr>
          <a:xfrm>
            <a:off x="3962026" y="5543994"/>
            <a:ext cx="2648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管理员的用例：</a:t>
            </a:r>
            <a:endParaRPr lang="en-US" sz="12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113"/>
          <p:cNvSpPr txBox="1"/>
          <p:nvPr/>
        </p:nvSpPr>
        <p:spPr>
          <a:xfrm>
            <a:off x="4742515" y="5896412"/>
            <a:ext cx="264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CN" alt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增删改查学生信息，处理消息，注册、登录，查看学生作答情况，查看学生成绩报告，修改个人信息。</a:t>
            </a:r>
            <a:endParaRPr lang="en-US" sz="12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134"/>
          <p:cNvSpPr txBox="1"/>
          <p:nvPr/>
        </p:nvSpPr>
        <p:spPr>
          <a:xfrm>
            <a:off x="8266434" y="4788347"/>
            <a:ext cx="334332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报名考试、缴费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，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在线作答，发送消息，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查看自己的试卷作答情况，查看自己的成绩及报告，修改个人信息，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登录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。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1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0" grpId="1"/>
      <p:bldP spid="131" grpId="0" bldLvl="0" animBg="1"/>
      <p:bldP spid="131" grpId="1" bldLvl="0" animBg="1"/>
      <p:bldP spid="132" grpId="0" bldLvl="0" animBg="1"/>
      <p:bldP spid="132" grpId="1" bldLvl="0" animBg="1"/>
      <p:bldP spid="133" grpId="0" bldLvl="0" animBg="1"/>
      <p:bldP spid="133" grpId="1" bldLvl="0" animBg="1"/>
      <p:bldP spid="76" grpId="0" bldLvl="0" animBg="1"/>
      <p:bldP spid="135" grpId="0"/>
      <p:bldP spid="135" grpId="1"/>
      <p:bldP spid="75" grpId="0" bldLvl="0" animBg="1"/>
      <p:bldP spid="113" grpId="0"/>
      <p:bldP spid="113" grpId="1"/>
      <p:bldP spid="114" grpId="0"/>
      <p:bldP spid="114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9183728" y="3051987"/>
            <a:ext cx="1504400" cy="779427"/>
            <a:chOff x="8986735" y="3064904"/>
            <a:chExt cx="1504400" cy="779427"/>
          </a:xfrm>
        </p:grpSpPr>
        <p:sp>
          <p:nvSpPr>
            <p:cNvPr id="47" name="TextBox 46"/>
            <p:cNvSpPr txBox="1"/>
            <p:nvPr/>
          </p:nvSpPr>
          <p:spPr>
            <a:xfrm>
              <a:off x="8986735" y="3064904"/>
              <a:ext cx="150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200M</a:t>
              </a:r>
              <a:endParaRPr lang="en-US" sz="32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84933" y="3532194"/>
              <a:ext cx="1308004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Income</a:t>
              </a:r>
              <a:endParaRPr 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0" name="Rectangle: Rounded Corners 89"/>
          <p:cNvSpPr/>
          <p:nvPr/>
        </p:nvSpPr>
        <p:spPr>
          <a:xfrm>
            <a:off x="1351119" y="452225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/>
          <p:cNvSpPr/>
          <p:nvPr/>
        </p:nvSpPr>
        <p:spPr>
          <a:xfrm>
            <a:off x="1588381" y="452225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/>
          <p:cNvSpPr/>
          <p:nvPr/>
        </p:nvSpPr>
        <p:spPr>
          <a:xfrm>
            <a:off x="1825642" y="452225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150514" y="1971113"/>
            <a:ext cx="244712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系统</a:t>
            </a:r>
            <a:endParaRPr lang="zh-CN" altLang="en-US" sz="4800" dirty="0">
              <a:solidFill>
                <a:srgbClr val="2C4166"/>
              </a:solidFill>
              <a:latin typeface="+mj-lt"/>
            </a:endParaRPr>
          </a:p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设计</a:t>
            </a:r>
            <a:endParaRPr lang="zh-CN" altLang="en-US" sz="4800" dirty="0">
              <a:solidFill>
                <a:srgbClr val="2C4166"/>
              </a:solidFill>
              <a:latin typeface="+mj-lt"/>
            </a:endParaRPr>
          </a:p>
          <a:p>
            <a:r>
              <a:rPr lang="en-US" altLang="zh-CN" sz="3200" dirty="0">
                <a:solidFill>
                  <a:srgbClr val="2C4166"/>
                </a:solidFill>
                <a:latin typeface="+mj-lt"/>
              </a:rPr>
              <a:t>——</a:t>
            </a:r>
            <a:r>
              <a:rPr lang="zh-CN" altLang="en-US" sz="3200" dirty="0">
                <a:solidFill>
                  <a:srgbClr val="2C4166"/>
                </a:solidFill>
                <a:latin typeface="+mj-lt"/>
              </a:rPr>
              <a:t>类图</a:t>
            </a:r>
            <a:endParaRPr lang="en-US" altLang="zh-CN" sz="3200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358270"/>
            <a:ext cx="4075814" cy="269358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1975" y="295275"/>
            <a:ext cx="7580630" cy="633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/>
      <p:bldP spid="9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: Rounded Corners 21"/>
          <p:cNvSpPr/>
          <p:nvPr/>
        </p:nvSpPr>
        <p:spPr>
          <a:xfrm>
            <a:off x="8755380" y="2640330"/>
            <a:ext cx="3009265" cy="1447800"/>
          </a:xfrm>
          <a:prstGeom prst="roundRect">
            <a:avLst/>
          </a:prstGeom>
          <a:ln w="6350">
            <a:solidFill>
              <a:srgbClr val="2C4166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/>
          <p:cNvGrpSpPr/>
          <p:nvPr/>
        </p:nvGrpSpPr>
        <p:grpSpPr>
          <a:xfrm>
            <a:off x="9007475" y="2734945"/>
            <a:ext cx="2529205" cy="1388110"/>
            <a:chOff x="4877270" y="2462764"/>
            <a:chExt cx="2529374" cy="1930647"/>
          </a:xfrm>
        </p:grpSpPr>
        <p:sp>
          <p:nvSpPr>
            <p:cNvPr id="147" name="TextBox 146"/>
            <p:cNvSpPr txBox="1"/>
            <p:nvPr/>
          </p:nvSpPr>
          <p:spPr>
            <a:xfrm>
              <a:off x="4877270" y="2829287"/>
              <a:ext cx="2529374" cy="15641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30000"/>
                </a:lnSpc>
                <a:spcBef>
                  <a:spcPts val="1200"/>
                </a:spcBef>
                <a:buClrTx/>
                <a:buSzTx/>
                <a:buFontTx/>
              </a:pPr>
              <a:r>
                <a:rPr lang="en-US" altLang="zh-CN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- </a:t>
              </a:r>
              <a:r>
                <a:rPr lang="zh-CN" alt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查询试题</a:t>
              </a:r>
              <a:br>
                <a:rPr lang="zh-CN" alt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zh-CN" alt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- 在线考试</a:t>
              </a:r>
              <a:br>
                <a:rPr lang="zh-CN" alt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zh-CN" altLang="en-US" sz="1200" dirty="0">
                  <a:solidFill>
                    <a:srgbClr val="8A9AA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- 个人信息管理</a:t>
              </a:r>
              <a:endPara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77270" y="2462764"/>
              <a:ext cx="2453169" cy="554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000" b="1" dirty="0">
                  <a:solidFill>
                    <a:srgbClr val="8A9AA8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学生</a:t>
              </a:r>
              <a:endParaRPr lang="zh-CN" altLang="en-US" sz="2000" b="1" dirty="0">
                <a:solidFill>
                  <a:srgbClr val="8A9AA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1062969" y="3120043"/>
            <a:ext cx="397510" cy="397510"/>
            <a:chOff x="916705" y="4092576"/>
            <a:chExt cx="397510" cy="397510"/>
          </a:xfrm>
        </p:grpSpPr>
        <p:sp>
          <p:nvSpPr>
            <p:cNvPr id="145" name="Rectangle: Rounded Corners 144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rgbClr val="E0E8E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/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2"/>
            </p:custDataLst>
          </p:nvPr>
        </p:nvSpPr>
        <p:spPr>
          <a:xfrm>
            <a:off x="555959" y="407417"/>
            <a:ext cx="94473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</a:rPr>
              <a:t>详细设计</a:t>
            </a:r>
            <a:r>
              <a:rPr lang="en-US" altLang="zh-CN" sz="48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8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应用功能结构</a:t>
            </a:r>
            <a:endParaRPr lang="en-US" altLang="zh-CN" sz="4800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8763635" y="4559935"/>
            <a:ext cx="2941320" cy="1351915"/>
            <a:chOff x="3095624" y="3067051"/>
            <a:chExt cx="723902" cy="723900"/>
          </a:xfrm>
        </p:grpSpPr>
        <p:sp useBgFill="1">
          <p:nvSpPr>
            <p:cNvPr id="164" name="Rectangle: Rounded Corners 21"/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5" name="Rectangle: Rounded Corners 22"/>
            <p:cNvSpPr/>
            <p:nvPr/>
          </p:nvSpPr>
          <p:spPr>
            <a:xfrm>
              <a:off x="3095624" y="3067051"/>
              <a:ext cx="723902" cy="723900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9007475" y="4696460"/>
            <a:ext cx="2453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000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教师</a:t>
            </a:r>
            <a:r>
              <a:rPr lang="en-US" altLang="zh-CN" sz="2000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zh-CN" altLang="en-US" sz="2000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管理员</a:t>
            </a:r>
            <a:endParaRPr lang="zh-CN" altLang="en-US" sz="2000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1058046" y="5380008"/>
            <a:ext cx="397510" cy="397510"/>
            <a:chOff x="916705" y="4092576"/>
            <a:chExt cx="397510" cy="397510"/>
          </a:xfrm>
        </p:grpSpPr>
        <p:sp>
          <p:nvSpPr>
            <p:cNvPr id="158" name="Rectangle: Rounded Corners 157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146"/>
          <p:cNvSpPr txBox="1"/>
          <p:nvPr>
            <p:custDataLst>
              <p:tags r:id="rId5"/>
            </p:custDataLst>
          </p:nvPr>
        </p:nvSpPr>
        <p:spPr>
          <a:xfrm>
            <a:off x="8931275" y="4999990"/>
            <a:ext cx="252920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  <a:spcBef>
                <a:spcPts val="1200"/>
              </a:spcBef>
              <a:buClrTx/>
              <a:buSzTx/>
              <a:buFontTx/>
            </a:pPr>
            <a:r>
              <a:rPr lang="en-US" altLang="zh-CN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用户管理</a:t>
            </a:r>
            <a:br>
              <a: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- 考试管理</a:t>
            </a:r>
            <a:br>
              <a: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zh-CN" altLang="en-US" sz="1200" dirty="0">
                <a:solidFill>
                  <a:srgbClr val="8A9AA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- 题目管理</a:t>
            </a:r>
            <a:endParaRPr lang="zh-CN" altLang="en-US" sz="1200" dirty="0">
              <a:solidFill>
                <a:srgbClr val="8A9AA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193"/>
          <p:cNvGrpSpPr/>
          <p:nvPr/>
        </p:nvGrpSpPr>
        <p:grpSpPr>
          <a:xfrm>
            <a:off x="8906032" y="2555091"/>
            <a:ext cx="2468880" cy="89555"/>
            <a:chOff x="1673703" y="3601040"/>
            <a:chExt cx="2468880" cy="89555"/>
          </a:xfrm>
        </p:grpSpPr>
        <p:sp>
          <p:nvSpPr>
            <p:cNvPr id="8" name="Rectangle: Rounded Corners 200"/>
            <p:cNvSpPr/>
            <p:nvPr>
              <p:custDataLst>
                <p:tags r:id="rId6"/>
              </p:custDataLst>
            </p:nvPr>
          </p:nvSpPr>
          <p:spPr>
            <a:xfrm>
              <a:off x="1673703" y="3601040"/>
              <a:ext cx="2468880" cy="8955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201"/>
            <p:cNvSpPr/>
            <p:nvPr>
              <p:custDataLst>
                <p:tags r:id="rId7"/>
              </p:custDataLst>
            </p:nvPr>
          </p:nvSpPr>
          <p:spPr>
            <a:xfrm>
              <a:off x="1673703" y="3601040"/>
              <a:ext cx="274320" cy="89555"/>
            </a:xfrm>
            <a:prstGeom prst="roundRect">
              <a:avLst>
                <a:gd name="adj" fmla="val 50000"/>
              </a:avLst>
            </a:prstGeom>
            <a:solidFill>
              <a:srgbClr val="8A9A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endParaRPr lang="en-US" dirty="0"/>
            </a:p>
          </p:txBody>
        </p:sp>
      </p:grp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539750" y="6263005"/>
            <a:ext cx="368935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6260" y="2223770"/>
            <a:ext cx="8014335" cy="369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6235552" y="1232447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6472814" y="1232447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6710075" y="1232447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05236" y="241789"/>
            <a:ext cx="52471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</a:rPr>
              <a:t>管理员操作流程图</a:t>
            </a:r>
            <a:endParaRPr lang="zh-CN" altLang="en-US" sz="3600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>
            <p:custDataLst>
              <p:tags r:id="rId1"/>
            </p:custDataLst>
          </p:nvPr>
        </p:nvSpPr>
        <p:spPr>
          <a:xfrm>
            <a:off x="6172835" y="1694815"/>
            <a:ext cx="564705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管理考生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：上传考生报名信息和增删改查</a:t>
            </a:r>
            <a:endParaRPr lang="zh-CN" altLang="en-US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添加试题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：进行题库管理，上传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试卷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添加客观题类型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：选择客观题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分类类型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设置客观题答案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：设置客观题答案</a:t>
            </a:r>
            <a:endParaRPr lang="zh-CN" altLang="en-US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成绩分析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：查看考生成绩，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自动生成分布直方图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后台管理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：账号、个人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信息与权限管理等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055" y="6265545"/>
            <a:ext cx="399669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9" name="Rectangle: Rounded Corners 38"/>
          <p:cNvSpPr/>
          <p:nvPr>
            <p:custDataLst>
              <p:tags r:id="rId2"/>
            </p:custDataLst>
          </p:nvPr>
        </p:nvSpPr>
        <p:spPr>
          <a:xfrm rot="10800000">
            <a:off x="6235700" y="4382135"/>
            <a:ext cx="4582160" cy="76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" y="169545"/>
            <a:ext cx="3371850" cy="3491865"/>
          </a:xfrm>
          <a:prstGeom prst="rect">
            <a:avLst/>
          </a:prstGeom>
        </p:spPr>
      </p:pic>
      <p:pic>
        <p:nvPicPr>
          <p:cNvPr id="3" name="图片 2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3227070"/>
            <a:ext cx="3227070" cy="35667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6235552" y="1232447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6472814" y="1232447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6710075" y="1232447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05236" y="241789"/>
            <a:ext cx="52471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</a:rPr>
              <a:t>教师操作流程图</a:t>
            </a:r>
            <a:endParaRPr lang="zh-CN" altLang="en-US" sz="3600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>
            <p:custDataLst>
              <p:tags r:id="rId1"/>
            </p:custDataLst>
          </p:nvPr>
        </p:nvSpPr>
        <p:spPr>
          <a:xfrm>
            <a:off x="6172835" y="1641475"/>
            <a:ext cx="564705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个人信息管理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：修改个人信息</a:t>
            </a:r>
            <a:endParaRPr lang="zh-CN" altLang="en-US" b="1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手工阅卷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：导入自动评卷成绩，人工评卷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成绩分析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：查看考生成绩，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自动生成分布直方图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查看资料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：考试数据管理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成绩统计</a:t>
            </a:r>
            <a:r>
              <a:rPr lang="zh-CN" altLang="en-US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：考试成绩汇总</a:t>
            </a:r>
            <a:endParaRPr lang="zh-CN" altLang="en-US" dirty="0">
              <a:solidFill>
                <a:srgbClr val="2C41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0055" y="6265545"/>
            <a:ext cx="399669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9" name="Rectangle: Rounded Corners 38"/>
          <p:cNvSpPr/>
          <p:nvPr>
            <p:custDataLst>
              <p:tags r:id="rId2"/>
            </p:custDataLst>
          </p:nvPr>
        </p:nvSpPr>
        <p:spPr>
          <a:xfrm rot="10800000">
            <a:off x="6172835" y="3983355"/>
            <a:ext cx="4582160" cy="76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241935"/>
            <a:ext cx="1554480" cy="3741420"/>
          </a:xfrm>
          <a:prstGeom prst="rect">
            <a:avLst/>
          </a:prstGeom>
        </p:spPr>
      </p:pic>
      <p:pic>
        <p:nvPicPr>
          <p:cNvPr id="4" name="图片 3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570" y="686435"/>
            <a:ext cx="2636520" cy="52120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39750" y="6263005"/>
            <a:ext cx="368935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11053285" y="405362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11290547" y="405362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1527808" y="405362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/>
          <p:cNvGrpSpPr/>
          <p:nvPr/>
        </p:nvGrpSpPr>
        <p:grpSpPr>
          <a:xfrm>
            <a:off x="6029325" y="1409700"/>
            <a:ext cx="287020" cy="287020"/>
            <a:chOff x="6867333" y="3047959"/>
            <a:chExt cx="762087" cy="762083"/>
          </a:xfrm>
        </p:grpSpPr>
        <p:grpSp>
          <p:nvGrpSpPr>
            <p:cNvPr id="17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33365" y="1135380"/>
            <a:ext cx="292100" cy="292100"/>
            <a:chOff x="6247699" y="1478025"/>
            <a:chExt cx="762087" cy="762083"/>
          </a:xfrm>
        </p:grpSpPr>
        <p:grpSp>
          <p:nvGrpSpPr>
            <p:cNvPr id="44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07050" y="877570"/>
            <a:ext cx="2526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报名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：输入身份证号报名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47485" y="1880870"/>
            <a:ext cx="280035" cy="280035"/>
            <a:chOff x="6247699" y="4617892"/>
            <a:chExt cx="762087" cy="762083"/>
          </a:xfrm>
        </p:grpSpPr>
        <p:grpSp>
          <p:nvGrpSpPr>
            <p:cNvPr id="4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5" name="图片占位符 14" descr="微信图片_20230603201909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13944" t="7872" r="12496" b="16820"/>
          <a:stretch>
            <a:fillRect/>
          </a:stretch>
        </p:blipFill>
        <p:spPr>
          <a:xfrm>
            <a:off x="656590" y="182880"/>
            <a:ext cx="4316730" cy="59531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0961370" y="182880"/>
            <a:ext cx="723265" cy="4323715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zh-CN" altLang="en-US" sz="4000" b="1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考生操作流程图</a:t>
            </a:r>
            <a:endParaRPr lang="zh-CN" altLang="en-US" sz="4000"/>
          </a:p>
        </p:txBody>
      </p:sp>
      <p:sp>
        <p:nvSpPr>
          <p:cNvPr id="25" name="TextBox 42"/>
          <p:cNvSpPr txBox="1"/>
          <p:nvPr>
            <p:custDataLst>
              <p:tags r:id="rId2"/>
            </p:custDataLst>
          </p:nvPr>
        </p:nvSpPr>
        <p:spPr>
          <a:xfrm>
            <a:off x="6467475" y="1343660"/>
            <a:ext cx="2526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缴费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：确认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报名信息、缴费</a:t>
            </a:r>
            <a:endParaRPr lang="zh-CN" altLang="en-US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42"/>
          <p:cNvSpPr txBox="1"/>
          <p:nvPr>
            <p:custDataLst>
              <p:tags r:id="rId3"/>
            </p:custDataLst>
          </p:nvPr>
        </p:nvSpPr>
        <p:spPr>
          <a:xfrm>
            <a:off x="6846570" y="1885315"/>
            <a:ext cx="25266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收到考试通知，获取</a:t>
            </a:r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试卷</a:t>
            </a:r>
            <a:endParaRPr lang="zh-CN" altLang="en-I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Box 42"/>
          <p:cNvSpPr txBox="1"/>
          <p:nvPr>
            <p:custDataLst>
              <p:tags r:id="rId4"/>
            </p:custDataLst>
          </p:nvPr>
        </p:nvSpPr>
        <p:spPr>
          <a:xfrm>
            <a:off x="7480300" y="2414270"/>
            <a:ext cx="30854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进入答题系统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42"/>
          <p:cNvSpPr txBox="1"/>
          <p:nvPr>
            <p:custDataLst>
              <p:tags r:id="rId5"/>
            </p:custDataLst>
          </p:nvPr>
        </p:nvSpPr>
        <p:spPr>
          <a:xfrm>
            <a:off x="7480300" y="3638550"/>
            <a:ext cx="3034665" cy="504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自动评卷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：客观选择题部分实现自动阅卷，考生可以当场获知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分数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TextBox 42"/>
          <p:cNvSpPr txBox="1"/>
          <p:nvPr>
            <p:custDataLst>
              <p:tags r:id="rId6"/>
            </p:custDataLst>
          </p:nvPr>
        </p:nvSpPr>
        <p:spPr>
          <a:xfrm>
            <a:off x="6899275" y="4798695"/>
            <a:ext cx="2450465" cy="371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查看作答情况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：考生可以查看自己的作答情况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TextBox 42"/>
          <p:cNvSpPr txBox="1"/>
          <p:nvPr>
            <p:custDataLst>
              <p:tags r:id="rId7"/>
            </p:custDataLst>
          </p:nvPr>
        </p:nvSpPr>
        <p:spPr>
          <a:xfrm>
            <a:off x="6198235" y="5347970"/>
            <a:ext cx="1104265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流程结束</a:t>
            </a:r>
            <a:endParaRPr lang="zh-CN" altLang="en-I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Group 1"/>
          <p:cNvGrpSpPr/>
          <p:nvPr/>
        </p:nvGrpSpPr>
        <p:grpSpPr>
          <a:xfrm>
            <a:off x="6917690" y="2419350"/>
            <a:ext cx="270510" cy="270510"/>
            <a:chOff x="6247699" y="1478025"/>
            <a:chExt cx="762087" cy="762083"/>
          </a:xfrm>
        </p:grpSpPr>
        <p:grpSp>
          <p:nvGrpSpPr>
            <p:cNvPr id="35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36" name="Rectangle: Rounded Corners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7" name="Rectangle: Rounded Corners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Oval 5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Group 2"/>
          <p:cNvGrpSpPr/>
          <p:nvPr/>
        </p:nvGrpSpPr>
        <p:grpSpPr>
          <a:xfrm>
            <a:off x="7084695" y="2976880"/>
            <a:ext cx="287020" cy="287020"/>
            <a:chOff x="6867333" y="3047959"/>
            <a:chExt cx="762087" cy="762083"/>
          </a:xfrm>
        </p:grpSpPr>
        <p:grpSp>
          <p:nvGrpSpPr>
            <p:cNvPr id="40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41" name="Rectangle: Rounded Corners 21"/>
              <p:cNvSpPr/>
              <p:nvPr>
                <p:custDataLst>
                  <p:tags r:id="rId11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5" name="Rectangle: Rounded Corners 2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Oval 5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4"/>
          <p:cNvGrpSpPr/>
          <p:nvPr/>
        </p:nvGrpSpPr>
        <p:grpSpPr>
          <a:xfrm>
            <a:off x="7108825" y="3606165"/>
            <a:ext cx="280035" cy="280035"/>
            <a:chOff x="6247699" y="4617892"/>
            <a:chExt cx="762087" cy="762083"/>
          </a:xfrm>
        </p:grpSpPr>
        <p:grpSp>
          <p:nvGrpSpPr>
            <p:cNvPr id="63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64" name="Rectangle: Rounded Corners 21"/>
              <p:cNvSpPr/>
              <p:nvPr>
                <p:custDataLst>
                  <p:tags r:id="rId14"/>
                </p:custDataLst>
              </p:nvPr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5" name="Rectangle: Rounded Corners 22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5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7" name="Group 1"/>
          <p:cNvGrpSpPr/>
          <p:nvPr/>
        </p:nvGrpSpPr>
        <p:grpSpPr>
          <a:xfrm>
            <a:off x="6899275" y="4179570"/>
            <a:ext cx="292100" cy="292100"/>
            <a:chOff x="6247699" y="1478025"/>
            <a:chExt cx="762087" cy="762083"/>
          </a:xfrm>
        </p:grpSpPr>
        <p:grpSp>
          <p:nvGrpSpPr>
            <p:cNvPr id="68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69" name="Rectangle: Rounded Corners 21"/>
              <p:cNvSpPr/>
              <p:nvPr>
                <p:custDataLst>
                  <p:tags r:id="rId17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70" name="Rectangle: Rounded Corners 22"/>
              <p:cNvSpPr/>
              <p:nvPr>
                <p:custDataLst>
                  <p:tags r:id="rId18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" name="Oval 5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2" name="Group 2"/>
          <p:cNvGrpSpPr/>
          <p:nvPr/>
        </p:nvGrpSpPr>
        <p:grpSpPr>
          <a:xfrm>
            <a:off x="6449695" y="4744720"/>
            <a:ext cx="287020" cy="287020"/>
            <a:chOff x="6867333" y="3047959"/>
            <a:chExt cx="762087" cy="762083"/>
          </a:xfrm>
        </p:grpSpPr>
        <p:grpSp>
          <p:nvGrpSpPr>
            <p:cNvPr id="73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74" name="Rectangle: Rounded Corners 21"/>
              <p:cNvSpPr/>
              <p:nvPr>
                <p:custDataLst>
                  <p:tags r:id="rId20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75" name="Rectangle: Rounded Corners 22"/>
              <p:cNvSpPr/>
              <p:nvPr>
                <p:custDataLst>
                  <p:tags r:id="rId21"/>
                </p:custDataLst>
              </p:nvPr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Oval 51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7" name="Group 4"/>
          <p:cNvGrpSpPr/>
          <p:nvPr/>
        </p:nvGrpSpPr>
        <p:grpSpPr>
          <a:xfrm>
            <a:off x="5935345" y="5170170"/>
            <a:ext cx="280035" cy="280035"/>
            <a:chOff x="6247699" y="4617892"/>
            <a:chExt cx="762087" cy="762083"/>
          </a:xfrm>
        </p:grpSpPr>
        <p:grpSp>
          <p:nvGrpSpPr>
            <p:cNvPr id="78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79" name="Rectangle: Rounded Corners 21"/>
              <p:cNvSpPr/>
              <p:nvPr>
                <p:custDataLst>
                  <p:tags r:id="rId23"/>
                </p:custDataLst>
              </p:nvPr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0" name="Rectangle: Rounded Corners 22"/>
              <p:cNvSpPr/>
              <p:nvPr>
                <p:custDataLst>
                  <p:tags r:id="rId24"/>
                </p:custDataLst>
              </p:nvPr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1" name="Oval 5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TextBox 42"/>
          <p:cNvSpPr txBox="1"/>
          <p:nvPr>
            <p:custDataLst>
              <p:tags r:id="rId26"/>
            </p:custDataLst>
          </p:nvPr>
        </p:nvSpPr>
        <p:spPr>
          <a:xfrm>
            <a:off x="7531100" y="3034030"/>
            <a:ext cx="3034665" cy="504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上传作答</a:t>
            </a:r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试卷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42"/>
          <p:cNvSpPr txBox="1"/>
          <p:nvPr>
            <p:custDataLst>
              <p:tags r:id="rId27"/>
            </p:custDataLst>
          </p:nvPr>
        </p:nvSpPr>
        <p:spPr>
          <a:xfrm>
            <a:off x="7429500" y="4239895"/>
            <a:ext cx="3034665" cy="504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200" dirty="0">
                <a:latin typeface="微软雅黑" panose="020B0503020204020204" charset="-122"/>
                <a:ea typeface="微软雅黑" panose="020B0503020204020204" charset="-122"/>
              </a:rPr>
              <a:t>成绩查询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：考生可以看到自己的成绩、错题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分布与相对</a:t>
            </a:r>
            <a:r>
              <a:rPr lang="zh-CN" altLang="en-IN" sz="1200" b="0" dirty="0">
                <a:latin typeface="微软雅黑" panose="020B0503020204020204" charset="-122"/>
                <a:ea typeface="微软雅黑" panose="020B0503020204020204" charset="-122"/>
              </a:rPr>
              <a:t>排名</a:t>
            </a:r>
            <a:endParaRPr lang="zh-CN" altLang="en-IN" sz="12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39750" y="6263005"/>
            <a:ext cx="368935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 useBgFill="1">
        <p:nvSpPr>
          <p:cNvPr id="112" name="Right Triangle 111"/>
          <p:cNvSpPr/>
          <p:nvPr/>
        </p:nvSpPr>
        <p:spPr>
          <a:xfrm rot="5400000">
            <a:off x="-1" y="0"/>
            <a:ext cx="6857999" cy="68579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Block Arc 35"/>
          <p:cNvSpPr/>
          <p:nvPr/>
        </p:nvSpPr>
        <p:spPr>
          <a:xfrm>
            <a:off x="0" y="-1007365"/>
            <a:ext cx="12192000" cy="12191998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lock Arc 34"/>
          <p:cNvSpPr/>
          <p:nvPr/>
        </p:nvSpPr>
        <p:spPr>
          <a:xfrm>
            <a:off x="0" y="794081"/>
            <a:ext cx="10390553" cy="10390551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Block Arc 21"/>
          <p:cNvSpPr/>
          <p:nvPr/>
        </p:nvSpPr>
        <p:spPr>
          <a:xfrm>
            <a:off x="0" y="2531367"/>
            <a:ext cx="8653267" cy="8653265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904111" y="2144913"/>
            <a:ext cx="3582164" cy="3582164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313815" y="920115"/>
            <a:ext cx="82784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zh-CN" altLang="en-US" sz="8000" spc="-300" dirty="0">
                <a:solidFill>
                  <a:srgbClr val="2C4166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已实现功能</a:t>
            </a:r>
            <a:endParaRPr lang="zh-CN" altLang="en-US" sz="8000" spc="-300" dirty="0">
              <a:solidFill>
                <a:srgbClr val="2C4166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" name="Oval 51"/>
          <p:cNvSpPr>
            <a:spLocks noChangeArrowheads="1"/>
          </p:cNvSpPr>
          <p:nvPr/>
        </p:nvSpPr>
        <p:spPr bwMode="auto">
          <a:xfrm>
            <a:off x="7615819" y="4271755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07490" y="2728595"/>
            <a:ext cx="2624455" cy="192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教师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端的注册登录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修改个人信息、管理报考学生信息、试卷信息、查询考试总体情况</a:t>
            </a:r>
            <a:endParaRPr 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学生可以登录系统、修改部分个人信息、在线提交试卷、查看成绩</a:t>
            </a:r>
            <a:endParaRPr 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2" name="TextBox 123"/>
          <p:cNvSpPr txBox="1"/>
          <p:nvPr>
            <p:custDataLst>
              <p:tags r:id="rId2"/>
            </p:custDataLst>
          </p:nvPr>
        </p:nvSpPr>
        <p:spPr>
          <a:xfrm>
            <a:off x="8365490" y="4930775"/>
            <a:ext cx="3445510" cy="1083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额外已实现功能：生成成绩分析图（直方图/热力图）</a:t>
            </a:r>
            <a:endParaRPr 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未来还将继续完善流程图中出现的功能</a:t>
            </a:r>
            <a:endParaRPr 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62817" y="11924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100079" y="119244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337340" y="119244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790" y="306705"/>
            <a:ext cx="438975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数据库设计</a:t>
            </a:r>
            <a:endParaRPr lang="zh-CN" altLang="en-US" sz="40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26845" y="6162040"/>
            <a:ext cx="98291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Windows 10 + SQL SERVER 2019 + Sql Server Managenment Studio 15.0 + Python 3.1 + D</a:t>
            </a: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jango 2.1.0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27000" y="5597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ER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3555" y="1351280"/>
            <a:ext cx="7470775" cy="55067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3.33333E-6 L 0.03894 3.33333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33333E-6 L -0.01954 3.33333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3.33333E-6 L -0.03894 3.33333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60" grpId="0"/>
      <p:bldP spid="6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62817" y="11924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100079" y="119244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337340" y="119244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790" y="306705"/>
            <a:ext cx="438975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 dirty="0">
                <a:solidFill>
                  <a:srgbClr val="2C4166"/>
                </a:solidFill>
                <a:latin typeface="+mj-lt"/>
              </a:rPr>
              <a:t>UI</a:t>
            </a:r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设计</a:t>
            </a:r>
            <a:endParaRPr lang="zh-CN" altLang="en-US" sz="4000" b="1" dirty="0">
              <a:solidFill>
                <a:srgbClr val="2C4166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02606" y="1467789"/>
            <a:ext cx="397510" cy="397510"/>
            <a:chOff x="916705" y="4092576"/>
            <a:chExt cx="397510" cy="397510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52530" y="1496597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宋体" panose="02010600030101010101" pitchFamily="2" charset="-122"/>
                <a:cs typeface="Open Sans" panose="020B0606030504020204" pitchFamily="34" charset="0"/>
              </a:rPr>
              <a:t>用户管理界面</a:t>
            </a:r>
            <a:r>
              <a:rPr 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02606" y="4280223"/>
            <a:ext cx="397510" cy="397510"/>
            <a:chOff x="916705" y="4092576"/>
            <a:chExt cx="397510" cy="397510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2995" y="4287441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登陆界面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63326" y="1553552"/>
            <a:ext cx="397510" cy="397510"/>
            <a:chOff x="916705" y="4092576"/>
            <a:chExt cx="397510" cy="397510"/>
          </a:xfrm>
        </p:grpSpPr>
        <p:sp>
          <p:nvSpPr>
            <p:cNvPr id="62" name="Rectangle: Rounded Corners 61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26845" y="6162040"/>
            <a:ext cx="98291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Windows 10 + SQL SERVER 2019 + Sql Server Managenment Studio 15.0 + Python 3.1 + D</a:t>
            </a: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jango 2.1.0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5325" y="1553785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考试管理</a:t>
            </a: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界面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61"/>
          <p:cNvSpPr/>
          <p:nvPr>
            <p:custDataLst>
              <p:tags r:id="rId7"/>
            </p:custDataLst>
          </p:nvPr>
        </p:nvSpPr>
        <p:spPr>
          <a:xfrm>
            <a:off x="6063615" y="4280535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6" name="TextBox 60"/>
          <p:cNvSpPr txBox="1"/>
          <p:nvPr>
            <p:custDataLst>
              <p:tags r:id="rId8"/>
            </p:custDataLst>
          </p:nvPr>
        </p:nvSpPr>
        <p:spPr>
          <a:xfrm>
            <a:off x="6805325" y="4280475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考试中心界面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 descr="343435383135323b333634333639303b8d8b52b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2510" y="4366895"/>
            <a:ext cx="262255" cy="262255"/>
          </a:xfrm>
          <a:prstGeom prst="rect">
            <a:avLst/>
          </a:prstGeom>
        </p:spPr>
      </p:pic>
      <p:sp>
        <p:nvSpPr>
          <p:cNvPr id="8" name="圆角矩形 7"/>
          <p:cNvSpPr/>
          <p:nvPr>
            <p:custDataLst>
              <p:tags r:id="rId11"/>
            </p:custDataLst>
          </p:nvPr>
        </p:nvSpPr>
        <p:spPr>
          <a:xfrm>
            <a:off x="127000" y="5597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62965" y="4853305"/>
            <a:ext cx="4201160" cy="17430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805295" y="4773930"/>
            <a:ext cx="4218940" cy="2084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2965" y="1951355"/>
            <a:ext cx="4531360" cy="22980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835140" y="1957705"/>
            <a:ext cx="4420870" cy="21977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3.33333E-6 L 0.03894 3.33333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33333E-6 L -0.01954 3.33333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3.33333E-6 L -0.03894 3.33333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48" grpId="0"/>
      <p:bldP spid="48" grpId="1"/>
      <p:bldP spid="54" grpId="0"/>
      <p:bldP spid="54" grpId="1"/>
      <p:bldP spid="60" grpId="0"/>
      <p:bldP spid="60" grpId="1"/>
      <p:bldP spid="61" grpId="0"/>
      <p:bldP spid="61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4475" y="2547434"/>
            <a:ext cx="258696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>
                <a:solidFill>
                  <a:srgbClr val="2C4166"/>
                </a:solidFill>
                <a:latin typeface="+mj-lt"/>
              </a:rPr>
              <a:t>目录</a:t>
            </a:r>
            <a:endParaRPr lang="zh-CN" altLang="en-US" sz="60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3342480" y="430444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3579742" y="430444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3817003" y="430444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0" y="6087745"/>
            <a:ext cx="12191365" cy="77025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Rectangle: Rounded Corners 25"/>
          <p:cNvSpPr/>
          <p:nvPr>
            <p:custDataLst>
              <p:tags r:id="rId2"/>
            </p:custDataLst>
          </p:nvPr>
        </p:nvSpPr>
        <p:spPr>
          <a:xfrm>
            <a:off x="7162800" y="4631055"/>
            <a:ext cx="397510" cy="397510"/>
          </a:xfrm>
          <a:prstGeom prst="roundRect">
            <a:avLst>
              <a:gd name="adj" fmla="val 29154"/>
            </a:avLst>
          </a:prstGeom>
          <a:ln>
            <a:solidFill>
              <a:srgbClr val="49B2F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23" name="Rectangle: Rounded Corners 25"/>
          <p:cNvSpPr/>
          <p:nvPr>
            <p:custDataLst>
              <p:tags r:id="rId3"/>
            </p:custDataLst>
          </p:nvPr>
        </p:nvSpPr>
        <p:spPr>
          <a:xfrm>
            <a:off x="7162800" y="1638300"/>
            <a:ext cx="397510" cy="397510"/>
          </a:xfrm>
          <a:prstGeom prst="roundRect">
            <a:avLst>
              <a:gd name="adj" fmla="val 291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24" name="Rectangle: Rounded Corners 54"/>
          <p:cNvSpPr/>
          <p:nvPr>
            <p:custDataLst>
              <p:tags r:id="rId4"/>
            </p:custDataLst>
          </p:nvPr>
        </p:nvSpPr>
        <p:spPr>
          <a:xfrm>
            <a:off x="7162800" y="2671445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Rectangle: Rounded Corners 61"/>
          <p:cNvSpPr/>
          <p:nvPr>
            <p:custDataLst>
              <p:tags r:id="rId5"/>
            </p:custDataLst>
          </p:nvPr>
        </p:nvSpPr>
        <p:spPr>
          <a:xfrm>
            <a:off x="7162800" y="3651250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9" name="Rectangle: Rounded Corners 11"/>
          <p:cNvSpPr/>
          <p:nvPr>
            <p:custDataLst>
              <p:tags r:id="rId6"/>
            </p:custDataLst>
          </p:nvPr>
        </p:nvSpPr>
        <p:spPr>
          <a:xfrm>
            <a:off x="4054493" y="4304445"/>
            <a:ext cx="89555" cy="8955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38110" y="1638300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项目概述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7738110" y="2547620"/>
            <a:ext cx="4359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需求分析与系统设计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7818755" y="3562350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系统测试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7818755" y="4531360"/>
            <a:ext cx="219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项目管理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bldLvl="0" animBg="1"/>
      <p:bldP spid="8" grpId="1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9" grpId="0" bldLvl="0" animBg="1"/>
      <p:bldP spid="9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1490" y="2240280"/>
            <a:ext cx="4492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solidFill>
                  <a:srgbClr val="2C4166"/>
                </a:solidFill>
                <a:latin typeface="+mj-lt"/>
              </a:rPr>
              <a:t>Part 3  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dirty="0">
                <a:solidFill>
                  <a:srgbClr val="2C4166"/>
                </a:solidFill>
                <a:latin typeface="+mj-lt"/>
              </a:rPr>
              <a:t>系统</a:t>
            </a:r>
            <a:r>
              <a:rPr lang="zh-CN" altLang="en-US" sz="3600" b="1" dirty="0">
                <a:solidFill>
                  <a:srgbClr val="2C4166"/>
                </a:solidFill>
                <a:latin typeface="+mj-lt"/>
              </a:rPr>
              <a:t>测试</a:t>
            </a:r>
            <a:endParaRPr lang="zh-CN" altLang="en-US" sz="36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4123530" y="48219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360792" y="48219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598053" y="48219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/>
          <p:cNvGrpSpPr/>
          <p:nvPr/>
        </p:nvGrpSpPr>
        <p:grpSpPr>
          <a:xfrm>
            <a:off x="6867333" y="3047959"/>
            <a:ext cx="762087" cy="762083"/>
            <a:chOff x="6867333" y="3047959"/>
            <a:chExt cx="762087" cy="762083"/>
          </a:xfrm>
        </p:grpSpPr>
        <p:grpSp>
          <p:nvGrpSpPr>
            <p:cNvPr id="17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81495" y="3262119"/>
            <a:ext cx="333763" cy="333763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48270" y="3244215"/>
            <a:ext cx="174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系统</a:t>
            </a:r>
            <a:r>
              <a:rPr lang="zh-CN" altLang="en-IN" sz="1800" dirty="0">
                <a:latin typeface="+mj-lt"/>
              </a:rPr>
              <a:t>设计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47699" y="1478025"/>
            <a:ext cx="762087" cy="762083"/>
            <a:chOff x="6247699" y="1478025"/>
            <a:chExt cx="762087" cy="762083"/>
          </a:xfrm>
        </p:grpSpPr>
        <p:grpSp>
          <p:nvGrpSpPr>
            <p:cNvPr id="44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6461861" y="1692185"/>
            <a:ext cx="333763" cy="333763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128563" y="1674400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需求</a:t>
            </a:r>
            <a:r>
              <a:rPr lang="zh-CN" altLang="en-IN" sz="1800" dirty="0">
                <a:latin typeface="+mj-lt"/>
              </a:rPr>
              <a:t>分析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47699" y="4617892"/>
            <a:ext cx="762087" cy="762083"/>
            <a:chOff x="6247699" y="4617892"/>
            <a:chExt cx="762087" cy="762083"/>
          </a:xfrm>
        </p:grpSpPr>
        <p:grpSp>
          <p:nvGrpSpPr>
            <p:cNvPr id="4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461861" y="4832052"/>
            <a:ext cx="333763" cy="333763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128563" y="4814267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</a:t>
            </a:r>
            <a:r>
              <a:rPr lang="zh-CN" altLang="en-IN" sz="1800" dirty="0">
                <a:latin typeface="+mj-lt"/>
              </a:rPr>
              <a:t>计划</a:t>
            </a:r>
            <a:endParaRPr lang="zh-CN" altLang="en-IN" sz="1800" dirty="0">
              <a:latin typeface="+mj-lt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0" y="6087745"/>
            <a:ext cx="12191365" cy="77025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bldLvl="0" animBg="1"/>
      <p:bldP spid="8" grpId="1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20" grpId="0" bldLvl="0" animBg="1"/>
      <p:bldP spid="20" grpId="1" bldLvl="0" animBg="1"/>
      <p:bldP spid="26" grpId="0"/>
      <p:bldP spid="26" grpId="1"/>
      <p:bldP spid="47" grpId="0" bldLvl="0" animBg="1"/>
      <p:bldP spid="47" grpId="1" bldLvl="0" animBg="1"/>
      <p:bldP spid="43" grpId="0"/>
      <p:bldP spid="43" grpId="1"/>
      <p:bldP spid="57" grpId="0" bldLvl="0" animBg="1"/>
      <p:bldP spid="57" grpId="1" bldLvl="0" animBg="1"/>
      <p:bldP spid="53" grpId="0"/>
      <p:bldP spid="5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rot="2700000">
            <a:off x="3858294" y="3298578"/>
            <a:ext cx="2460582" cy="2460580"/>
            <a:chOff x="2260702" y="2232128"/>
            <a:chExt cx="2393746" cy="2393745"/>
          </a:xfrm>
        </p:grpSpPr>
        <p:sp useBgFill="1">
          <p:nvSpPr>
            <p:cNvPr id="23" name="Rectangle: Rounded Corners 21"/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: Rounded Corners 22"/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: Rounded Corners 33"/>
          <p:cNvSpPr/>
          <p:nvPr/>
        </p:nvSpPr>
        <p:spPr>
          <a:xfrm>
            <a:off x="1431365" y="3508007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/>
          <p:cNvSpPr/>
          <p:nvPr/>
        </p:nvSpPr>
        <p:spPr>
          <a:xfrm>
            <a:off x="1668627" y="3508007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/>
          <p:cNvSpPr/>
          <p:nvPr/>
        </p:nvSpPr>
        <p:spPr>
          <a:xfrm>
            <a:off x="1905888" y="3508007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301050" y="1045260"/>
            <a:ext cx="3279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单元测试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1" name="TextBox 121"/>
          <p:cNvSpPr txBox="1"/>
          <p:nvPr/>
        </p:nvSpPr>
        <p:spPr>
          <a:xfrm>
            <a:off x="629806" y="4131747"/>
            <a:ext cx="2750064" cy="204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cs typeface="Open Sans" panose="020B0606030504020204" pitchFamily="34" charset="0"/>
              </a:rPr>
              <a:t>前端使用 Vue 语言进行编写，使用 Jest 和 Vue 中的测试框架对代码进行测试。测试主要分为 view 视图部分和component 组件部分，我们重点对这两部分的 vue 文件进行了测</a:t>
            </a:r>
            <a:r>
              <a:rPr lang="zh-CN" alt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试。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21"/>
          <p:cNvSpPr txBox="1"/>
          <p:nvPr/>
        </p:nvSpPr>
        <p:spPr>
          <a:xfrm>
            <a:off x="4041140" y="3507740"/>
            <a:ext cx="2045970" cy="232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后端使用Django框架，分别对exam、question、record、user等部分进行了测试，每个部分主要对view视图、model数据库模型以及xadmin管理员相关的文件进行测试。</a:t>
            </a:r>
            <a:endParaRPr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358270"/>
            <a:ext cx="4075814" cy="269358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0245" y="238760"/>
            <a:ext cx="4088765" cy="4029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40245" y="4519295"/>
            <a:ext cx="4692650" cy="131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/>
      <p:bldP spid="3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>
            <p:custDataLst>
              <p:tags r:id="rId1"/>
            </p:custDataLst>
          </p:nvPr>
        </p:nvSpPr>
        <p:spPr>
          <a:xfrm>
            <a:off x="229870" y="126365"/>
            <a:ext cx="678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C4166"/>
                </a:solidFill>
                <a:latin typeface="+mj-lt"/>
              </a:rPr>
              <a:t>功能测试</a:t>
            </a:r>
            <a:endParaRPr lang="zh-CN" altLang="en-US" sz="3600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358270"/>
            <a:ext cx="4075814" cy="269358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64640" y="247015"/>
            <a:ext cx="3870960" cy="5471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2225" y="3683000"/>
            <a:ext cx="3947160" cy="1005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49695" y="316230"/>
            <a:ext cx="3627120" cy="329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13560" y="2113915"/>
            <a:ext cx="32054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solidFill>
                  <a:srgbClr val="2C4166"/>
                </a:solidFill>
                <a:latin typeface="+mj-lt"/>
              </a:rPr>
              <a:t>P</a:t>
            </a:r>
            <a:r>
              <a:rPr lang="en-US" sz="4800" b="1" dirty="0">
                <a:solidFill>
                  <a:srgbClr val="2C4166"/>
                </a:solidFill>
                <a:latin typeface="+mj-lt"/>
              </a:rPr>
              <a:t>art 4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项目</a:t>
            </a:r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管理</a:t>
            </a:r>
            <a:endParaRPr lang="zh-CN" altLang="en-US" sz="4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3980655" y="483213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217917" y="483213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455178" y="483213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/>
          <p:cNvGrpSpPr/>
          <p:nvPr/>
        </p:nvGrpSpPr>
        <p:grpSpPr>
          <a:xfrm>
            <a:off x="6867333" y="3047959"/>
            <a:ext cx="762087" cy="762083"/>
            <a:chOff x="6867333" y="3047959"/>
            <a:chExt cx="762087" cy="762083"/>
          </a:xfrm>
        </p:grpSpPr>
        <p:grpSp>
          <p:nvGrpSpPr>
            <p:cNvPr id="17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81495" y="3262119"/>
            <a:ext cx="333763" cy="333763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48270" y="3244215"/>
            <a:ext cx="174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项目进展记录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47699" y="1478025"/>
            <a:ext cx="762087" cy="762083"/>
            <a:chOff x="6247699" y="1478025"/>
            <a:chExt cx="762087" cy="762083"/>
          </a:xfrm>
        </p:grpSpPr>
        <p:grpSp>
          <p:nvGrpSpPr>
            <p:cNvPr id="44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6461861" y="1692185"/>
            <a:ext cx="333763" cy="333763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128510" y="1674495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参与人员及</a:t>
            </a:r>
            <a:r>
              <a:rPr lang="zh-CN" altLang="en-IN" sz="1800" dirty="0">
                <a:latin typeface="+mj-lt"/>
              </a:rPr>
              <a:t>分工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47699" y="4617892"/>
            <a:ext cx="762087" cy="762083"/>
            <a:chOff x="6247699" y="4617892"/>
            <a:chExt cx="762087" cy="762083"/>
          </a:xfrm>
        </p:grpSpPr>
        <p:grpSp>
          <p:nvGrpSpPr>
            <p:cNvPr id="4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461861" y="4832052"/>
            <a:ext cx="333763" cy="333763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128510" y="4814570"/>
            <a:ext cx="2110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</a:t>
            </a:r>
            <a:r>
              <a:rPr lang="zh-CN" altLang="en-IN" sz="1800" dirty="0">
                <a:latin typeface="+mj-lt"/>
              </a:rPr>
              <a:t>管理工具</a:t>
            </a:r>
            <a:endParaRPr lang="zh-CN" altLang="en-IN" sz="1800" dirty="0">
              <a:latin typeface="+mj-lt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0" y="6235065"/>
            <a:ext cx="12191365" cy="62293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bldLvl="0" animBg="1"/>
      <p:bldP spid="8" grpId="1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20" grpId="0" bldLvl="0" animBg="1"/>
      <p:bldP spid="20" grpId="1" bldLvl="0" animBg="1"/>
      <p:bldP spid="26" grpId="0"/>
      <p:bldP spid="26" grpId="1"/>
      <p:bldP spid="47" grpId="0" bldLvl="0" animBg="1"/>
      <p:bldP spid="47" grpId="1" bldLvl="0" animBg="1"/>
      <p:bldP spid="43" grpId="0"/>
      <p:bldP spid="43" grpId="1"/>
      <p:bldP spid="57" grpId="0" bldLvl="0" animBg="1"/>
      <p:bldP spid="57" grpId="1" bldLvl="0" animBg="1"/>
      <p:bldP spid="53" grpId="0"/>
      <p:bldP spid="5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Rectangle: Rounded Corners 123"/>
          <p:cNvSpPr/>
          <p:nvPr/>
        </p:nvSpPr>
        <p:spPr>
          <a:xfrm>
            <a:off x="208915" y="206375"/>
            <a:ext cx="626110" cy="638175"/>
          </a:xfrm>
          <a:prstGeom prst="roundRect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TextBox 158"/>
          <p:cNvSpPr txBox="1"/>
          <p:nvPr/>
        </p:nvSpPr>
        <p:spPr>
          <a:xfrm>
            <a:off x="1087755" y="335280"/>
            <a:ext cx="5615940" cy="499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spcBef>
                <a:spcPts val="1200"/>
              </a:spcBef>
              <a:buClrTx/>
              <a:buSzTx/>
              <a:buFontTx/>
            </a:pPr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参与人员与分工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143" name="Rectangle: Rounded Corners 142"/>
          <p:cNvSpPr/>
          <p:nvPr/>
        </p:nvSpPr>
        <p:spPr>
          <a:xfrm>
            <a:off x="326390" y="3429000"/>
            <a:ext cx="626110" cy="637540"/>
          </a:xfrm>
          <a:prstGeom prst="roundRect">
            <a:avLst/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145"/>
          <a:stretch>
            <a:fillRect/>
          </a:stretch>
        </p:blipFill>
        <p:spPr>
          <a:xfrm>
            <a:off x="450215" y="4418965"/>
            <a:ext cx="4584700" cy="21570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58"/>
          <p:cNvSpPr txBox="1"/>
          <p:nvPr>
            <p:custDataLst>
              <p:tags r:id="rId4"/>
            </p:custDataLst>
          </p:nvPr>
        </p:nvSpPr>
        <p:spPr>
          <a:xfrm>
            <a:off x="1316355" y="3567430"/>
            <a:ext cx="5615940" cy="49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spcBef>
                <a:spcPts val="1200"/>
              </a:spcBef>
              <a:buClrTx/>
              <a:buSzTx/>
              <a:buFontTx/>
            </a:pPr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项目管理工具</a:t>
            </a:r>
            <a:r>
              <a:rPr lang="zh-CN" altLang="en-US" sz="2800" b="1" dirty="0">
                <a:solidFill>
                  <a:srgbClr val="2C4166"/>
                </a:solidFill>
                <a:latin typeface="+mj-lt"/>
              </a:rPr>
              <a:t>与进展记录</a:t>
            </a:r>
            <a:endParaRPr lang="zh-CN" altLang="en-US" sz="2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>
            <p:custDataLst>
              <p:tags r:id="rId5"/>
            </p:custDataLst>
          </p:nvPr>
        </p:nvSpPr>
        <p:spPr>
          <a:xfrm>
            <a:off x="5100955" y="4418965"/>
            <a:ext cx="9829165" cy="120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2C416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←    </a:t>
            </a:r>
            <a:r>
              <a:rPr lang="en-US" sz="2400" dirty="0">
                <a:solidFill>
                  <a:srgbClr val="2C4166"/>
                </a:solidFill>
                <a:latin typeface="Times New Roman" panose="02020603050405020304" charset="0"/>
                <a:ea typeface="Open Sans" panose="020B0606030504020204" pitchFamily="34" charset="0"/>
                <a:cs typeface="Times New Roman" panose="02020603050405020304" charset="0"/>
              </a:rPr>
              <a:t>Github </a:t>
            </a:r>
            <a:endParaRPr lang="en-US" sz="2400" dirty="0">
              <a:solidFill>
                <a:srgbClr val="2C4166"/>
              </a:solidFill>
              <a:latin typeface="Times New Roman" panose="02020603050405020304" charset="0"/>
              <a:ea typeface="Open Sans" panose="020B0606030504020204" pitchFamily="3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2C4166"/>
                </a:solidFill>
                <a:latin typeface="Times New Roman" panose="02020603050405020304" charset="0"/>
                <a:ea typeface="Open Sans" panose="020B0606030504020204" pitchFamily="34" charset="0"/>
                <a:cs typeface="Times New Roman" panose="02020603050405020304" charset="0"/>
              </a:rPr>
              <a:t> Tower     </a:t>
            </a:r>
            <a:r>
              <a:rPr lang="en-US" sz="2400" dirty="0">
                <a:solidFill>
                  <a:srgbClr val="2C416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→</a:t>
            </a:r>
            <a:endParaRPr lang="en-US" sz="2400" dirty="0">
              <a:solidFill>
                <a:srgbClr val="2C4166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430" y="4516755"/>
            <a:ext cx="3588385" cy="196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3070" y="1348740"/>
            <a:ext cx="8128635" cy="15843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ldLvl="0" animBg="1"/>
      <p:bldP spid="124" grpId="1" bldLvl="0" animBg="1"/>
      <p:bldP spid="159" grpId="0"/>
      <p:bldP spid="159" grpId="1"/>
      <p:bldP spid="143" grpId="0" bldLvl="0" animBg="1"/>
      <p:bldP spid="143" grpId="1" bldLvl="0" animBg="1"/>
      <p:bldP spid="14" grpId="0"/>
      <p:bldP spid="14" grpId="1"/>
      <p:bldP spid="60" grpId="0"/>
      <p:bldP spid="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39750" y="6263005"/>
            <a:ext cx="3689350" cy="368300"/>
          </a:xfrm>
          <a:prstGeom prst="rect">
            <a:avLst/>
          </a:prstGeom>
          <a:solidFill>
            <a:srgbClr val="ECF0F3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 useBgFill="1">
        <p:nvSpPr>
          <p:cNvPr id="112" name="Right Triangle 111"/>
          <p:cNvSpPr/>
          <p:nvPr/>
        </p:nvSpPr>
        <p:spPr>
          <a:xfrm rot="5400000">
            <a:off x="-1" y="0"/>
            <a:ext cx="6857999" cy="68579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Block Arc 35"/>
          <p:cNvSpPr/>
          <p:nvPr/>
        </p:nvSpPr>
        <p:spPr>
          <a:xfrm>
            <a:off x="0" y="-1007365"/>
            <a:ext cx="12192000" cy="12191998"/>
          </a:xfrm>
          <a:prstGeom prst="blockArc">
            <a:avLst>
              <a:gd name="adj1" fmla="val 8303682"/>
              <a:gd name="adj2" fmla="val 19631814"/>
              <a:gd name="adj3" fmla="val 2574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lock Arc 34"/>
          <p:cNvSpPr/>
          <p:nvPr/>
        </p:nvSpPr>
        <p:spPr>
          <a:xfrm>
            <a:off x="0" y="794081"/>
            <a:ext cx="10390553" cy="10390551"/>
          </a:xfrm>
          <a:prstGeom prst="blockArc">
            <a:avLst>
              <a:gd name="adj1" fmla="val 9119408"/>
              <a:gd name="adj2" fmla="val 17702443"/>
              <a:gd name="adj3" fmla="val 22504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Block Arc 21"/>
          <p:cNvSpPr/>
          <p:nvPr/>
        </p:nvSpPr>
        <p:spPr>
          <a:xfrm>
            <a:off x="0" y="2531367"/>
            <a:ext cx="8653267" cy="8653265"/>
          </a:xfrm>
          <a:prstGeom prst="blockArc">
            <a:avLst>
              <a:gd name="adj1" fmla="val 10673165"/>
              <a:gd name="adj2" fmla="val 16229237"/>
              <a:gd name="adj3" fmla="val 18120"/>
            </a:avLst>
          </a:prstGeom>
          <a:ln>
            <a:noFill/>
          </a:ln>
          <a:effectLst>
            <a:outerShdw blurRad="698500" dist="736600" dir="2700000" sx="98000" sy="98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904111" y="2144913"/>
            <a:ext cx="3582164" cy="3582164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51"/>
          <p:cNvSpPr>
            <a:spLocks noChangeArrowheads="1"/>
          </p:cNvSpPr>
          <p:nvPr/>
        </p:nvSpPr>
        <p:spPr bwMode="auto">
          <a:xfrm>
            <a:off x="7615819" y="4271755"/>
            <a:ext cx="5159430" cy="5172487"/>
          </a:xfrm>
          <a:prstGeom prst="ellipse">
            <a:avLst/>
          </a:prstGeom>
          <a:gradFill flip="none" rotWithShape="1">
            <a:gsLst>
              <a:gs pos="16000">
                <a:schemeClr val="accent1"/>
              </a:gs>
              <a:gs pos="84000">
                <a:schemeClr val="accent2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800100" dist="698500" dir="2700000" sx="94000" sy="94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TextBox 88"/>
          <p:cNvSpPr txBox="1"/>
          <p:nvPr>
            <p:custDataLst>
              <p:tags r:id="rId2"/>
            </p:custDataLst>
          </p:nvPr>
        </p:nvSpPr>
        <p:spPr>
          <a:xfrm>
            <a:off x="1313686" y="273711"/>
            <a:ext cx="5992334" cy="1577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70000"/>
              </a:lnSpc>
            </a:pPr>
            <a:r>
              <a:rPr lang="en-US" sz="13800" b="1" spc="-300" dirty="0">
                <a:solidFill>
                  <a:schemeClr val="bg1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+mj-lt"/>
              </a:rPr>
              <a:t>2023</a:t>
            </a:r>
            <a:endParaRPr lang="en-US" sz="13800" b="1" spc="-300" dirty="0">
              <a:solidFill>
                <a:schemeClr val="bg1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+mj-lt"/>
            </a:endParaRPr>
          </a:p>
        </p:txBody>
      </p:sp>
      <p:sp>
        <p:nvSpPr>
          <p:cNvPr id="4" name="TextBox 88"/>
          <p:cNvSpPr txBox="1"/>
          <p:nvPr>
            <p:custDataLst>
              <p:tags r:id="rId3"/>
            </p:custDataLst>
          </p:nvPr>
        </p:nvSpPr>
        <p:spPr>
          <a:xfrm>
            <a:off x="970915" y="1399540"/>
            <a:ext cx="108851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5400" b="1" spc="-300" dirty="0">
                <a:solidFill>
                  <a:schemeClr val="tx2"/>
                </a:solidFill>
                <a:effectLst>
                  <a:outerShdw blurRad="317500" dist="177800" dir="2700000" algn="tl" rotWithShape="0">
                    <a:prstClr val="black">
                      <a:alpha val="25000"/>
                    </a:prstClr>
                  </a:outerShdw>
                </a:effectLst>
                <a:latin typeface="Times New Roman" panose="02020603050405020304" charset="0"/>
                <a:ea typeface="微软雅黑 Light" panose="020B0502040204020203" charset="-122"/>
                <a:cs typeface="Times New Roman" panose="02020603050405020304" charset="0"/>
              </a:rPr>
              <a:t>Thank you</a:t>
            </a:r>
            <a:endParaRPr lang="en-US" altLang="zh-CN" sz="5400" b="1" spc="-300" dirty="0">
              <a:solidFill>
                <a:schemeClr val="tx2"/>
              </a:solidFill>
              <a:effectLst>
                <a:outerShdw blurRad="317500" dist="177800" dir="2700000" algn="tl" rotWithShape="0">
                  <a:prstClr val="black">
                    <a:alpha val="25000"/>
                  </a:prstClr>
                </a:outerShdw>
              </a:effectLst>
              <a:latin typeface="Times New Roman" panose="02020603050405020304" charset="0"/>
              <a:ea typeface="微软雅黑 Light" panose="020B0502040204020203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1885" y="3618865"/>
            <a:ext cx="23844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宋佳蓁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2013904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管昀玫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2013750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李俞萱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2013572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孙艺齐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2012810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于泽枭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2013814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12545" y="2240280"/>
            <a:ext cx="36715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solidFill>
                  <a:srgbClr val="2C4166"/>
                </a:solidFill>
                <a:latin typeface="+mj-lt"/>
              </a:rPr>
              <a:t>Part 1  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项目</a:t>
            </a:r>
            <a:r>
              <a:rPr lang="zh-CN" altLang="en-US" sz="4800" b="1" dirty="0">
                <a:solidFill>
                  <a:srgbClr val="2C4166"/>
                </a:solidFill>
                <a:latin typeface="+mj-lt"/>
              </a:rPr>
              <a:t>概述</a:t>
            </a:r>
            <a:endParaRPr lang="zh-CN" altLang="en-US" sz="48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4123530" y="48219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360792" y="48219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598053" y="48219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/>
          <p:cNvGrpSpPr/>
          <p:nvPr/>
        </p:nvGrpSpPr>
        <p:grpSpPr>
          <a:xfrm>
            <a:off x="6867333" y="3047959"/>
            <a:ext cx="762087" cy="762083"/>
            <a:chOff x="6867333" y="3047959"/>
            <a:chExt cx="762087" cy="762083"/>
          </a:xfrm>
        </p:grpSpPr>
        <p:grpSp>
          <p:nvGrpSpPr>
            <p:cNvPr id="17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81495" y="3262119"/>
            <a:ext cx="333763" cy="333763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48270" y="3244215"/>
            <a:ext cx="174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可行性</a:t>
            </a:r>
            <a:r>
              <a:rPr lang="zh-CN" altLang="en-IN" sz="1800" dirty="0">
                <a:latin typeface="+mj-lt"/>
              </a:rPr>
              <a:t>分析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47699" y="1478025"/>
            <a:ext cx="762087" cy="762083"/>
            <a:chOff x="6247699" y="1478025"/>
            <a:chExt cx="762087" cy="762083"/>
          </a:xfrm>
        </p:grpSpPr>
        <p:grpSp>
          <p:nvGrpSpPr>
            <p:cNvPr id="44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6461861" y="1692185"/>
            <a:ext cx="333763" cy="333763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128563" y="1674400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项目概述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47699" y="4617892"/>
            <a:ext cx="762087" cy="762083"/>
            <a:chOff x="6247699" y="4617892"/>
            <a:chExt cx="762087" cy="762083"/>
          </a:xfrm>
        </p:grpSpPr>
        <p:grpSp>
          <p:nvGrpSpPr>
            <p:cNvPr id="4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461861" y="4832052"/>
            <a:ext cx="333763" cy="333763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128563" y="4814267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</a:t>
            </a:r>
            <a:r>
              <a:rPr lang="zh-CN" altLang="en-IN" sz="1800" dirty="0">
                <a:latin typeface="+mj-lt"/>
              </a:rPr>
              <a:t>计划</a:t>
            </a:r>
            <a:endParaRPr lang="zh-CN" altLang="en-IN" sz="1800" dirty="0">
              <a:latin typeface="+mj-lt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0" y="6087745"/>
            <a:ext cx="12191365" cy="77025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bldLvl="0" animBg="1"/>
      <p:bldP spid="8" grpId="1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20" grpId="0" bldLvl="0" animBg="1"/>
      <p:bldP spid="20" grpId="1" bldLvl="0" animBg="1"/>
      <p:bldP spid="26" grpId="0"/>
      <p:bldP spid="26" grpId="1"/>
      <p:bldP spid="47" grpId="0" bldLvl="0" animBg="1"/>
      <p:bldP spid="47" grpId="1" bldLvl="0" animBg="1"/>
      <p:bldP spid="43" grpId="0"/>
      <p:bldP spid="43" grpId="1"/>
      <p:bldP spid="57" grpId="0" bldLvl="0" animBg="1"/>
      <p:bldP spid="57" grpId="1" bldLvl="0" animBg="1"/>
      <p:bldP spid="53" grpId="0"/>
      <p:bldP spid="5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62817" y="11924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100079" y="119244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337340" y="119244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790" y="306705"/>
            <a:ext cx="438975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项目概述</a:t>
            </a:r>
            <a:endParaRPr lang="zh-CN" altLang="en-US" sz="4000" b="1" dirty="0">
              <a:solidFill>
                <a:srgbClr val="2C4166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036" y="1587169"/>
            <a:ext cx="397510" cy="397510"/>
            <a:chOff x="916705" y="4092576"/>
            <a:chExt cx="397510" cy="397510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>
            <p:custDataLst>
              <p:tags r:id="rId3"/>
            </p:custDataLst>
          </p:nvPr>
        </p:nvSpPr>
        <p:spPr>
          <a:xfrm>
            <a:off x="1426845" y="1963420"/>
            <a:ext cx="869124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r>
              <a:rPr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英语六级考试是中国广泛认可的英语水平考试之一，许多大学生和英语学习者需要参加该考试。传统的报考流程可能繁琐耗时，包括线下报名、纸质材料提交等，这种方式容易产生信息不准确、手续繁重等问题。因此，开发英语六级考试报考系统旨在整合各项功能，提供一个便捷、高效的</a:t>
            </a:r>
            <a:r>
              <a:rPr lang="zh-CN"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管理平台，减轻</a:t>
            </a:r>
            <a:r>
              <a:rPr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学生</a:t>
            </a:r>
            <a:r>
              <a:rPr lang="zh-CN"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与老师、学校</a:t>
            </a:r>
            <a:r>
              <a:rPr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的负担</a:t>
            </a:r>
            <a:r>
              <a:rPr lang="zh-CN" sz="1400">
                <a:solidFill>
                  <a:srgbClr val="2C4166"/>
                </a:solidFill>
                <a:ea typeface="宋体" panose="02010600030101010101" pitchFamily="2" charset="-122"/>
                <a:cs typeface="Open Sans" panose="020B0606030504020204" pitchFamily="34" charset="0"/>
              </a:rPr>
              <a:t>，使考试报名、成绩管理和学生与老师之间的交流更加便捷和直观。</a:t>
            </a:r>
            <a:endParaRPr lang="zh-CN" sz="1400">
              <a:solidFill>
                <a:srgbClr val="2C4166"/>
              </a:solidFill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26875" y="1582957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开发背景</a:t>
            </a:r>
            <a:r>
              <a:rPr 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87746" y="3485203"/>
            <a:ext cx="397510" cy="397510"/>
            <a:chOff x="916705" y="4092576"/>
            <a:chExt cx="397510" cy="397510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392555" y="3861435"/>
            <a:ext cx="9069705" cy="151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简化流程: 提供一个一站式的管理平台，让学生和老师能够在同一个系统中完成考试报名、成绩查看和信息交流等操作，从而减少繁琐的手续和流程。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提高效率: 引入自动阅卷功能，减轻老师的工作负担，加快试卷批阅的速度，让学生能够更快地获得成绩反馈。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促进交流: 通过平台内的信息交流功能，学生和老师可以方便地进行沟通和交流，提供更好的学习支持和指导。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TextBox 53"/>
          <p:cNvSpPr txBox="1"/>
          <p:nvPr>
            <p:custDataLst>
              <p:tags r:id="rId6"/>
            </p:custDataLst>
          </p:nvPr>
        </p:nvSpPr>
        <p:spPr>
          <a:xfrm>
            <a:off x="1392585" y="3480991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项目目标</a:t>
            </a:r>
            <a:r>
              <a:rPr 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22036" y="5785827"/>
            <a:ext cx="397510" cy="397510"/>
            <a:chOff x="916705" y="4092576"/>
            <a:chExt cx="397510" cy="397510"/>
          </a:xfrm>
        </p:grpSpPr>
        <p:sp>
          <p:nvSpPr>
            <p:cNvPr id="62" name="Rectangle: Rounded Corners 61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26845" y="6162040"/>
            <a:ext cx="98291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Windows 10 + Python 3.1 + D</a:t>
            </a:r>
            <a:r>
              <a:rPr lang="en-US" sz="1400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jango 2.1.0+Vue</a:t>
            </a:r>
            <a:endParaRPr lang="en-US" sz="1400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875" y="5781615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开发</a:t>
            </a: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环境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3.33333E-6 L 0.03894 3.33333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33333E-6 L -0.01954 3.33333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3.33333E-6 L -0.03894 3.33333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47" grpId="0"/>
      <p:bldP spid="47" grpId="1"/>
      <p:bldP spid="48" grpId="0"/>
      <p:bldP spid="48" grpId="1"/>
      <p:bldP spid="53" grpId="0"/>
      <p:bldP spid="53" grpId="1"/>
      <p:bldP spid="54" grpId="0"/>
      <p:bldP spid="54" grpId="1"/>
      <p:bldP spid="60" grpId="0"/>
      <p:bldP spid="60" grpId="1"/>
      <p:bldP spid="61" grpId="0"/>
      <p:bldP spid="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62817" y="11924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100079" y="119244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337340" y="119244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790" y="306705"/>
            <a:ext cx="438975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项目计划</a:t>
            </a:r>
            <a:endParaRPr lang="zh-CN" altLang="en-US" sz="40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8965" y="2022475"/>
            <a:ext cx="45783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</a:t>
            </a:r>
            <a:r>
              <a:rPr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收集并整理老师和学生对系统的需求和功能要求。</a:t>
            </a:r>
            <a:endParaRPr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sz="140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</a:t>
            </a:r>
            <a:r>
              <a:rPr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定义系统的用户角色、注册登录、个人信息管理、报考学生管理、试卷信息管理、自动阅卷、考试总体情况查询、学生与老师信息交流等功能需求。</a:t>
            </a:r>
            <a:endParaRPr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8380" y="1519457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需求分析</a:t>
            </a: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阶段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8965" y="3620770"/>
            <a:ext cx="4578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  <a:buClrTx/>
              <a:buSzTx/>
              <a:buNone/>
            </a:pPr>
            <a:r>
              <a:rPr lang="en-US" sz="140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</a:t>
            </a: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确定采用的技术架构</a:t>
            </a:r>
            <a:r>
              <a:rPr lang="zh-CN" alt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Django</a:t>
            </a:r>
            <a:r>
              <a:rPr lang="zh-CN" alt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  <a:buClrTx/>
              <a:buSzTx/>
              <a:buNone/>
            </a:pPr>
            <a:r>
              <a:rPr lang="en-US" sz="140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</a:t>
            </a: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设计数据库模型，包括老师、学生、试卷和成绩等数据结构。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00000"/>
              </a:lnSpc>
              <a:spcBef>
                <a:spcPts val="1200"/>
              </a:spcBef>
              <a:buClrTx/>
              <a:buSzTx/>
              <a:buNone/>
            </a:pPr>
            <a:r>
              <a:rPr lang="en-US" sz="140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③</a:t>
            </a:r>
            <a:r>
              <a:rPr lang="en-US" sz="140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分配任务，包括前端开发、后端开发、数据库设计和系统安全设置。</a:t>
            </a:r>
            <a:endParaRPr lang="en-US"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820" y="3206671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技术规划阶段</a:t>
            </a:r>
            <a:endParaRPr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8965" y="5571490"/>
            <a:ext cx="4791075" cy="80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①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开发老师和学生端</a:t>
            </a:r>
            <a:r>
              <a:rPr lang="zh-CN" alt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信息管理、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自动阅卷</a:t>
            </a:r>
            <a:r>
              <a:rPr lang="zh-CN" alt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等功能。</a:t>
            </a:r>
            <a:endParaRPr lang="en-US"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C41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②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进行单元测试</a:t>
            </a:r>
            <a:r>
              <a:rPr lang="zh-CN" alt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系统测试，确保正确性和稳定性。</a:t>
            </a:r>
            <a:endParaRPr lang="en-US"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8380" y="5097085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开发和测试阶段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TextBox 47"/>
          <p:cNvSpPr txBox="1"/>
          <p:nvPr>
            <p:custDataLst>
              <p:tags r:id="rId1"/>
            </p:custDataLst>
          </p:nvPr>
        </p:nvSpPr>
        <p:spPr>
          <a:xfrm>
            <a:off x="6513225" y="1547397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ts val="1200"/>
              </a:spcBef>
            </a:pPr>
            <a:r>
              <a:rPr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用户界面设计</a:t>
            </a:r>
            <a:r>
              <a:rPr lang="zh-CN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阶段</a:t>
            </a:r>
            <a:endParaRPr lang="zh-CN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08" name="TextBox 46"/>
          <p:cNvSpPr txBox="1"/>
          <p:nvPr>
            <p:custDataLst>
              <p:tags r:id="rId2"/>
            </p:custDataLst>
          </p:nvPr>
        </p:nvSpPr>
        <p:spPr>
          <a:xfrm>
            <a:off x="6418580" y="1916430"/>
            <a:ext cx="457835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</a:t>
            </a:r>
            <a:r>
              <a:rPr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设计用户友好的界面，包括清晰的导航、简洁的表单和直观的操作。</a:t>
            </a:r>
            <a:endParaRPr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进行用户体验测试，收集反馈并进行优化。</a:t>
            </a:r>
            <a:endParaRPr sz="140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5" name="Rectangle: Rounded Corners 25"/>
          <p:cNvSpPr/>
          <p:nvPr/>
        </p:nvSpPr>
        <p:spPr>
          <a:xfrm>
            <a:off x="6020435" y="1519555"/>
            <a:ext cx="397510" cy="397510"/>
          </a:xfrm>
          <a:prstGeom prst="roundRect">
            <a:avLst>
              <a:gd name="adj" fmla="val 29154"/>
            </a:avLst>
          </a:prstGeom>
          <a:ln>
            <a:solidFill>
              <a:srgbClr val="49B2F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/>
          </a:p>
        </p:txBody>
      </p:sp>
      <p:sp>
        <p:nvSpPr>
          <p:cNvPr id="117" name="Rectangle: Rounded Corners 54"/>
          <p:cNvSpPr/>
          <p:nvPr/>
        </p:nvSpPr>
        <p:spPr>
          <a:xfrm>
            <a:off x="6020435" y="3063240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TextBox 53"/>
          <p:cNvSpPr txBox="1"/>
          <p:nvPr/>
        </p:nvSpPr>
        <p:spPr>
          <a:xfrm>
            <a:off x="6513225" y="3107611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部署和上线</a:t>
            </a:r>
            <a:r>
              <a:rPr lang="zh-CN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阶段</a:t>
            </a:r>
            <a:endParaRPr lang="zh-CN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" name="Rectangle: Rounded Corners 61"/>
          <p:cNvSpPr/>
          <p:nvPr/>
        </p:nvSpPr>
        <p:spPr>
          <a:xfrm>
            <a:off x="6021070" y="4653280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20" name="TextBox 60"/>
          <p:cNvSpPr txBox="1"/>
          <p:nvPr/>
        </p:nvSpPr>
        <p:spPr>
          <a:xfrm>
            <a:off x="6513225" y="4681160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运行维护阶段</a:t>
            </a:r>
            <a:endParaRPr lang="zh-CN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6417945" y="3532505"/>
            <a:ext cx="4800600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</a:t>
            </a:r>
            <a:r>
              <a:rPr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部署系统到生产环境，并进行性能测试和安全审查。</a:t>
            </a:r>
            <a:endParaRPr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</a:t>
            </a:r>
            <a:r>
              <a:rPr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提供培训和支持，确保用户能够正确使用系统。</a:t>
            </a:r>
            <a:endParaRPr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spcBef>
                <a:spcPts val="1200"/>
              </a:spcBef>
            </a:pPr>
            <a:r>
              <a:rPr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③</a:t>
            </a:r>
            <a:r>
              <a:rPr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上线发布系统，准备接收用户的注册和使用。</a:t>
            </a:r>
            <a:endParaRPr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6417945" y="5129530"/>
            <a:ext cx="501332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spcBef>
                <a:spcPts val="1200"/>
              </a:spcBef>
              <a:buClrTx/>
              <a:buSzTx/>
              <a:buNone/>
            </a:pPr>
            <a:r>
              <a:rPr lang="zh-CN" altLang="en-US"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署系统到服务器环境，配置必要的网络和安全设置。</a:t>
            </a:r>
            <a:endParaRPr lang="en-US"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ts val="1200"/>
              </a:spcBef>
              <a:buClrTx/>
              <a:buSzTx/>
              <a:buNone/>
            </a:pPr>
            <a:r>
              <a:rPr lang="en-US"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进行性能测试和安全审查，确保系统能够承受并发访问和保护用户数据安全。</a:t>
            </a:r>
            <a:endParaRPr lang="en-US" sz="1400" dirty="0">
              <a:solidFill>
                <a:srgbClr val="2C41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spcBef>
                <a:spcPts val="1200"/>
              </a:spcBef>
              <a:buClrTx/>
              <a:buSzTx/>
              <a:buNone/>
            </a:pPr>
            <a:r>
              <a:rPr lang="en-US" sz="1400" dirty="0">
                <a:solidFill>
                  <a:srgbClr val="2C4166"/>
                </a:solidFill>
                <a:latin typeface="Calibri" panose="020F0502020204030204" charset="0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en-US" sz="1400" dirty="0">
                <a:solidFill>
                  <a:srgbClr val="2C41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提供用户培训和支持，确保用户能够正确使用系统。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3" name="Rectangle: Rounded Corners 25"/>
          <p:cNvSpPr/>
          <p:nvPr>
            <p:custDataLst>
              <p:tags r:id="rId3"/>
            </p:custDataLst>
          </p:nvPr>
        </p:nvSpPr>
        <p:spPr>
          <a:xfrm>
            <a:off x="335280" y="1547495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</a:t>
            </a:r>
            <a:endParaRPr lang="en-US"/>
          </a:p>
        </p:txBody>
      </p:sp>
      <p:sp>
        <p:nvSpPr>
          <p:cNvPr id="124" name="Rectangle: Rounded Corners 54"/>
          <p:cNvSpPr/>
          <p:nvPr>
            <p:custDataLst>
              <p:tags r:id="rId4"/>
            </p:custDataLst>
          </p:nvPr>
        </p:nvSpPr>
        <p:spPr>
          <a:xfrm>
            <a:off x="276225" y="3161030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Rectangle: Rounded Corners 61"/>
          <p:cNvSpPr/>
          <p:nvPr>
            <p:custDataLst>
              <p:tags r:id="rId5"/>
            </p:custDataLst>
          </p:nvPr>
        </p:nvSpPr>
        <p:spPr>
          <a:xfrm>
            <a:off x="335280" y="5159375"/>
            <a:ext cx="397510" cy="397510"/>
          </a:xfrm>
          <a:prstGeom prst="roundRect">
            <a:avLst>
              <a:gd name="adj" fmla="val 2915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3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3.33333E-6 L 0.03894 3.33333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33333E-6 L -0.01954 3.33333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3.33333E-6 L -0.03894 3.33333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47" grpId="0"/>
      <p:bldP spid="47" grpId="1"/>
      <p:bldP spid="48" grpId="0"/>
      <p:bldP spid="48" grpId="1"/>
      <p:bldP spid="53" grpId="0"/>
      <p:bldP spid="53" grpId="1"/>
      <p:bldP spid="54" grpId="0"/>
      <p:bldP spid="54" grpId="1"/>
      <p:bldP spid="60" grpId="0"/>
      <p:bldP spid="60" grpId="1"/>
      <p:bldP spid="61" grpId="0"/>
      <p:bldP spid="61" grpId="1"/>
      <p:bldP spid="107" grpId="0"/>
      <p:bldP spid="107" grpId="1"/>
      <p:bldP spid="108" grpId="0"/>
      <p:bldP spid="108" grpId="1"/>
      <p:bldP spid="118" grpId="0"/>
      <p:bldP spid="118" grpId="1"/>
      <p:bldP spid="120" grpId="0"/>
      <p:bldP spid="1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5470525"/>
            <a:ext cx="12191365" cy="138747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62817" y="11924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1100079" y="119244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1337340" y="119244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790" y="306705"/>
            <a:ext cx="438975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可行性</a:t>
            </a:r>
            <a:r>
              <a:rPr lang="zh-CN" altLang="en-US" sz="4000" b="1" dirty="0">
                <a:solidFill>
                  <a:srgbClr val="2C4166"/>
                </a:solidFill>
                <a:latin typeface="+mj-lt"/>
              </a:rPr>
              <a:t>分析</a:t>
            </a:r>
            <a:endParaRPr lang="zh-CN" altLang="en-US" sz="4000" b="1" dirty="0">
              <a:solidFill>
                <a:srgbClr val="2C4166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22036" y="1757349"/>
            <a:ext cx="397510" cy="397510"/>
            <a:chOff x="916705" y="4092576"/>
            <a:chExt cx="397510" cy="397510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426845" y="2133600"/>
            <a:ext cx="869124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开发团队</a:t>
            </a:r>
            <a:r>
              <a:rPr lang="zh-CN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成员</a:t>
            </a:r>
            <a:r>
              <a:rPr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具备足够的技术能力和资源来实现平台的各项功能，包括注册登录、数据库管理、试卷阅卷和信息交流等方面的技术需求。</a:t>
            </a:r>
            <a:endParaRPr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26875" y="1753137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技术可行性</a:t>
            </a:r>
            <a:r>
              <a:rPr 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22036" y="3262318"/>
            <a:ext cx="397510" cy="397510"/>
            <a:chOff x="916705" y="4092576"/>
            <a:chExt cx="397510" cy="397510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426845" y="3638550"/>
            <a:ext cx="869124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 </a:t>
            </a:r>
            <a:r>
              <a: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英语六级考试是中国广泛认可的英语水平考试之一</a:t>
            </a:r>
            <a:r>
              <a:rPr lang="zh-CN">
                <a:solidFill>
                  <a:srgbClr val="2C4166"/>
                </a:solidFill>
                <a:ea typeface="宋体" panose="02010600030101010101" pitchFamily="2" charset="-122"/>
                <a:cs typeface="Open Sans" panose="020B0606030504020204" pitchFamily="34" charset="0"/>
                <a:sym typeface="+mn-ea"/>
              </a:rPr>
              <a:t>，简化高效的六级管理系统有着广阔的</a:t>
            </a:r>
            <a:r>
              <a: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市场需求</a:t>
            </a:r>
            <a:r>
              <a:rPr lang="zh-CN" altLang="en-US">
                <a:solidFill>
                  <a:srgbClr val="2C4166"/>
                </a:solidFill>
                <a:ea typeface="宋体" panose="02010600030101010101" pitchFamily="2" charset="-122"/>
                <a:cs typeface="Open Sans" panose="020B0606030504020204" pitchFamily="34" charset="0"/>
              </a:rPr>
              <a:t>。项目功能可以充分满足使用者</a:t>
            </a:r>
            <a:r>
              <a: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竞争需求，并与其他</a:t>
            </a:r>
            <a:r>
              <a:rPr lang="zh-CN" alt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现存</a:t>
            </a:r>
            <a:r>
              <a:rPr lang="en-US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同类产品有一定的差异化。</a:t>
            </a:r>
            <a:endParaRPr lang="en-US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26875" y="3258106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市场可行性</a:t>
            </a:r>
            <a:r>
              <a:rPr 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22036" y="5036527"/>
            <a:ext cx="397510" cy="397510"/>
            <a:chOff x="916705" y="4092576"/>
            <a:chExt cx="397510" cy="397510"/>
          </a:xfrm>
        </p:grpSpPr>
        <p:sp>
          <p:nvSpPr>
            <p:cNvPr id="62" name="Rectangle: Rounded Corners 61"/>
            <p:cNvSpPr/>
            <p:nvPr/>
          </p:nvSpPr>
          <p:spPr>
            <a:xfrm>
              <a:off x="916705" y="4092576"/>
              <a:ext cx="397510" cy="397510"/>
            </a:xfrm>
            <a:prstGeom prst="roundRect">
              <a:avLst>
                <a:gd name="adj" fmla="val 2915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0" dist="228600" dir="2700000" sx="95000" sy="95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02474" y="4178346"/>
              <a:ext cx="225969" cy="225969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426845" y="5412740"/>
            <a:ext cx="869188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dirty="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项目符合相关法律法规，特别是与教育和个人信息保护相关的法规。</a:t>
            </a:r>
            <a:endParaRPr lang="en-US" dirty="0">
              <a:solidFill>
                <a:srgbClr val="2C416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/>
          <p:cNvSpPr txBox="1"/>
          <p:nvPr>
            <p:custDataLst>
              <p:tags r:id="rId7"/>
            </p:custDataLst>
          </p:nvPr>
        </p:nvSpPr>
        <p:spPr>
          <a:xfrm>
            <a:off x="1426875" y="5102165"/>
            <a:ext cx="33153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法律合规</a:t>
            </a:r>
            <a:r>
              <a:rPr lang="zh-CN" altLang="en-US" b="1" dirty="0">
                <a:solidFill>
                  <a:srgbClr val="2C4166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可行性</a:t>
            </a:r>
            <a:endParaRPr lang="zh-CN" altLang="en-US" b="1" dirty="0">
              <a:solidFill>
                <a:srgbClr val="2C4166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3.33333E-6 L 0.03894 3.33333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3.33333E-6 L -0.01954 3.33333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3.33333E-6 L -0.03894 3.33333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/>
      <p:bldP spid="13" grpId="1"/>
      <p:bldP spid="47" grpId="0"/>
      <p:bldP spid="47" grpId="1"/>
      <p:bldP spid="48" grpId="0"/>
      <p:bldP spid="48" grpId="1"/>
      <p:bldP spid="53" grpId="0"/>
      <p:bldP spid="53" grpId="1"/>
      <p:bldP spid="54" grpId="0"/>
      <p:bldP spid="54" grpId="1"/>
      <p:bldP spid="60" grpId="0"/>
      <p:bldP spid="60" grpId="1"/>
      <p:bldP spid="61" grpId="0"/>
      <p:bldP spid="6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1490" y="2240280"/>
            <a:ext cx="4492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solidFill>
                  <a:srgbClr val="2C4166"/>
                </a:solidFill>
                <a:latin typeface="+mj-lt"/>
              </a:rPr>
              <a:t>Part 2  </a:t>
            </a:r>
            <a:endParaRPr lang="en-US" sz="4800" b="1" dirty="0">
              <a:solidFill>
                <a:srgbClr val="2C4166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3600" b="1" dirty="0">
                <a:solidFill>
                  <a:srgbClr val="2C4166"/>
                </a:solidFill>
                <a:latin typeface="+mj-lt"/>
              </a:rPr>
              <a:t>需求分析与系统设计</a:t>
            </a:r>
            <a:endParaRPr lang="zh-CN" altLang="en-US" sz="3600" b="1" dirty="0">
              <a:solidFill>
                <a:srgbClr val="2C4166"/>
              </a:solidFill>
              <a:latin typeface="+mj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4123530" y="48219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360792" y="48219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598053" y="48219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3681341" y="2036026"/>
            <a:ext cx="2785951" cy="2785948"/>
          </a:xfrm>
          <a:prstGeom prst="arc">
            <a:avLst>
              <a:gd name="adj1" fmla="val 16186708"/>
              <a:gd name="adj2" fmla="val 5409076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14" name="Arc 13"/>
          <p:cNvSpPr/>
          <p:nvPr/>
        </p:nvSpPr>
        <p:spPr>
          <a:xfrm>
            <a:off x="2912300" y="1266985"/>
            <a:ext cx="4324033" cy="4324030"/>
          </a:xfrm>
          <a:prstGeom prst="arc">
            <a:avLst>
              <a:gd name="adj1" fmla="val 16162077"/>
              <a:gd name="adj2" fmla="val 5407067"/>
            </a:avLst>
          </a:prstGeom>
          <a:ln>
            <a:solidFill>
              <a:srgbClr val="2C4166">
                <a:alpha val="15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grpSp>
        <p:nvGrpSpPr>
          <p:cNvPr id="3" name="Group 2"/>
          <p:cNvGrpSpPr/>
          <p:nvPr/>
        </p:nvGrpSpPr>
        <p:grpSpPr>
          <a:xfrm>
            <a:off x="6867333" y="3047959"/>
            <a:ext cx="762087" cy="762083"/>
            <a:chOff x="6867333" y="3047959"/>
            <a:chExt cx="762087" cy="762083"/>
          </a:xfrm>
        </p:grpSpPr>
        <p:grpSp>
          <p:nvGrpSpPr>
            <p:cNvPr id="17" name="Group 16"/>
            <p:cNvGrpSpPr/>
            <p:nvPr/>
          </p:nvGrpSpPr>
          <p:grpSpPr>
            <a:xfrm>
              <a:off x="6867333" y="3047959"/>
              <a:ext cx="762087" cy="762083"/>
              <a:chOff x="3095624" y="3067051"/>
              <a:chExt cx="723902" cy="723900"/>
            </a:xfrm>
          </p:grpSpPr>
          <p:sp useBgFill="1">
            <p:nvSpPr>
              <p:cNvPr id="21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2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6915025" y="3094807"/>
              <a:ext cx="666702" cy="668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81495" y="3262119"/>
            <a:ext cx="333763" cy="333763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48270" y="3244215"/>
            <a:ext cx="174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系统</a:t>
            </a:r>
            <a:r>
              <a:rPr lang="zh-CN" altLang="en-IN" sz="1800" dirty="0">
                <a:latin typeface="+mj-lt"/>
              </a:rPr>
              <a:t>设计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47699" y="1478025"/>
            <a:ext cx="762087" cy="762083"/>
            <a:chOff x="6247699" y="1478025"/>
            <a:chExt cx="762087" cy="762083"/>
          </a:xfrm>
        </p:grpSpPr>
        <p:grpSp>
          <p:nvGrpSpPr>
            <p:cNvPr id="44" name="Group 43"/>
            <p:cNvGrpSpPr/>
            <p:nvPr/>
          </p:nvGrpSpPr>
          <p:grpSpPr>
            <a:xfrm>
              <a:off x="6247699" y="1478025"/>
              <a:ext cx="762087" cy="762083"/>
              <a:chOff x="3095624" y="3067051"/>
              <a:chExt cx="723902" cy="723900"/>
            </a:xfrm>
          </p:grpSpPr>
          <p:sp useBgFill="1">
            <p:nvSpPr>
              <p:cNvPr id="48" name="Rectangle: Rounded Corners 21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49" name="Rectangle: Rounded Corners 22"/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6295391" y="1524873"/>
              <a:ext cx="666702" cy="6683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6461861" y="1692185"/>
            <a:ext cx="333763" cy="333763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128563" y="1674400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需求</a:t>
            </a:r>
            <a:r>
              <a:rPr lang="zh-CN" altLang="en-IN" sz="1800" dirty="0">
                <a:latin typeface="+mj-lt"/>
              </a:rPr>
              <a:t>分析</a:t>
            </a:r>
            <a:endParaRPr lang="zh-CN" altLang="en-IN" sz="18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47699" y="4617892"/>
            <a:ext cx="762087" cy="762083"/>
            <a:chOff x="6247699" y="4617892"/>
            <a:chExt cx="762087" cy="762083"/>
          </a:xfrm>
        </p:grpSpPr>
        <p:grpSp>
          <p:nvGrpSpPr>
            <p:cNvPr id="4" name="Group 3"/>
            <p:cNvGrpSpPr/>
            <p:nvPr/>
          </p:nvGrpSpPr>
          <p:grpSpPr>
            <a:xfrm>
              <a:off x="6247699" y="4617892"/>
              <a:ext cx="762087" cy="762083"/>
              <a:chOff x="6247699" y="4617892"/>
              <a:chExt cx="762087" cy="762083"/>
            </a:xfrm>
          </p:grpSpPr>
          <p:sp useBgFill="1">
            <p:nvSpPr>
              <p:cNvPr id="58" name="Rectangle: Rounded Corners 21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59" name="Rectangle: Rounded Corners 22"/>
              <p:cNvSpPr/>
              <p:nvPr/>
            </p:nvSpPr>
            <p:spPr>
              <a:xfrm>
                <a:off x="6247699" y="4617892"/>
                <a:ext cx="762087" cy="762083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6295391" y="4664740"/>
              <a:ext cx="666702" cy="6683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461861" y="4832052"/>
            <a:ext cx="333763" cy="333763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128563" y="4814267"/>
            <a:ext cx="118051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CN" altLang="en-IN" sz="1800" dirty="0">
                <a:latin typeface="+mj-lt"/>
              </a:rPr>
              <a:t>项目</a:t>
            </a:r>
            <a:r>
              <a:rPr lang="zh-CN" altLang="en-IN" sz="1800" dirty="0">
                <a:latin typeface="+mj-lt"/>
              </a:rPr>
              <a:t>计划</a:t>
            </a:r>
            <a:endParaRPr lang="zh-CN" altLang="en-IN" sz="1800" dirty="0">
              <a:latin typeface="+mj-lt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0" y="6087745"/>
            <a:ext cx="12191365" cy="770255"/>
          </a:xfrm>
          <a:prstGeom prst="roundRect">
            <a:avLst/>
          </a:prstGeom>
          <a:solidFill>
            <a:srgbClr val="ECF0F3"/>
          </a:solidFill>
          <a:ln>
            <a:solidFill>
              <a:srgbClr val="ECF0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96296E-6 L -0.01954 -2.96296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8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bldLvl="0" animBg="1"/>
      <p:bldP spid="8" grpId="1" bldLvl="0" animBg="1"/>
      <p:bldP spid="10" grpId="0" bldLvl="0" animBg="1"/>
      <p:bldP spid="10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20" grpId="0" bldLvl="0" animBg="1"/>
      <p:bldP spid="20" grpId="1" bldLvl="0" animBg="1"/>
      <p:bldP spid="26" grpId="0"/>
      <p:bldP spid="26" grpId="1"/>
      <p:bldP spid="47" grpId="0" bldLvl="0" animBg="1"/>
      <p:bldP spid="47" grpId="1" bldLvl="0" animBg="1"/>
      <p:bldP spid="43" grpId="0"/>
      <p:bldP spid="43" grpId="1"/>
      <p:bldP spid="57" grpId="0" bldLvl="0" animBg="1"/>
      <p:bldP spid="57" grpId="1" bldLvl="0" animBg="1"/>
      <p:bldP spid="53" grpId="0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89165" y="1022165"/>
            <a:ext cx="4813670" cy="4813670"/>
            <a:chOff x="3689165" y="1022165"/>
            <a:chExt cx="4813670" cy="4813670"/>
          </a:xfrm>
        </p:grpSpPr>
        <p:sp useBgFill="1">
          <p:nvSpPr>
            <p:cNvPr id="18" name="Rectangle: Rounded Corners 21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698500" dist="609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: Rounded Corners 22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533400" dist="5334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: Rounded Corners 22"/>
          <p:cNvSpPr/>
          <p:nvPr/>
        </p:nvSpPr>
        <p:spPr>
          <a:xfrm>
            <a:off x="3905248" y="1238250"/>
            <a:ext cx="4381504" cy="4381500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330200" dist="2159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229851" y="799811"/>
            <a:ext cx="3905442" cy="1415566"/>
            <a:chOff x="8229851" y="799811"/>
            <a:chExt cx="1415570" cy="1415566"/>
          </a:xfrm>
        </p:grpSpPr>
        <p:grpSp>
          <p:nvGrpSpPr>
            <p:cNvPr id="7" name="Group 6"/>
            <p:cNvGrpSpPr/>
            <p:nvPr/>
          </p:nvGrpSpPr>
          <p:grpSpPr>
            <a:xfrm>
              <a:off x="8229851" y="799811"/>
              <a:ext cx="1415570" cy="1415566"/>
              <a:chOff x="8229851" y="799811"/>
              <a:chExt cx="1415570" cy="1415566"/>
            </a:xfrm>
          </p:grpSpPr>
          <p:sp useBgFill="1">
            <p:nvSpPr>
              <p:cNvPr id="62" name="Rectangle: Rounded Corners 21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3" name="Rectangle: Rounded Corners 22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Oval 51"/>
            <p:cNvSpPr>
              <a:spLocks noChangeArrowheads="1"/>
            </p:cNvSpPr>
            <p:nvPr/>
          </p:nvSpPr>
          <p:spPr bwMode="auto">
            <a:xfrm>
              <a:off x="8316826" y="885212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教师</a:t>
              </a:r>
              <a:r>
                <a:rPr lang="en-US" altLang="zh-CN" dirty="0"/>
                <a:t>/</a:t>
              </a:r>
              <a:r>
                <a:rPr lang="zh-CN" altLang="en-US" dirty="0"/>
                <a:t>管理员：</a:t>
              </a:r>
              <a:endParaRPr lang="en-US" altLang="zh-CN" dirty="0"/>
            </a:p>
            <a:p>
              <a:pPr algn="ctr"/>
              <a:r>
                <a:rPr lang="zh-CN" altLang="en-US" dirty="0"/>
                <a:t>注册、登录账号，修改账号的基本信息。 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027876" y="2520951"/>
            <a:ext cx="1816104" cy="1816098"/>
            <a:chOff x="9027876" y="2520951"/>
            <a:chExt cx="1816104" cy="1816098"/>
          </a:xfrm>
        </p:grpSpPr>
        <p:grpSp>
          <p:nvGrpSpPr>
            <p:cNvPr id="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87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8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587367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183728" y="3051987"/>
            <a:ext cx="1504400" cy="779427"/>
            <a:chOff x="8986735" y="3064904"/>
            <a:chExt cx="1504400" cy="779427"/>
          </a:xfrm>
        </p:grpSpPr>
        <p:sp>
          <p:nvSpPr>
            <p:cNvPr id="47" name="TextBox 46"/>
            <p:cNvSpPr txBox="1"/>
            <p:nvPr/>
          </p:nvSpPr>
          <p:spPr>
            <a:xfrm>
              <a:off x="8986735" y="3064904"/>
              <a:ext cx="150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200M</a:t>
              </a:r>
              <a:endParaRPr lang="en-US" sz="32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84933" y="3532194"/>
              <a:ext cx="1308004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Income</a:t>
              </a:r>
              <a:endParaRPr 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>
            <p:custDataLst>
              <p:tags r:id="rId1"/>
            </p:custDataLst>
          </p:nvPr>
        </p:nvGrpSpPr>
        <p:grpSpPr>
          <a:xfrm>
            <a:off x="8229849" y="4642623"/>
            <a:ext cx="3640675" cy="1415566"/>
            <a:chOff x="8229851" y="4642623"/>
            <a:chExt cx="1415570" cy="1415566"/>
          </a:xfrm>
        </p:grpSpPr>
        <p:grpSp>
          <p:nvGrpSpPr>
            <p:cNvPr id="10" name="Group 9"/>
            <p:cNvGrpSpPr/>
            <p:nvPr/>
          </p:nvGrpSpPr>
          <p:grpSpPr>
            <a:xfrm>
              <a:off x="8229851" y="4642623"/>
              <a:ext cx="1415570" cy="1415566"/>
              <a:chOff x="8229851" y="4642623"/>
              <a:chExt cx="1415570" cy="1415566"/>
            </a:xfrm>
          </p:grpSpPr>
          <p:sp useBgFill="1">
            <p:nvSpPr>
              <p:cNvPr id="59" name="Rectangle: Rounded Corners 21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0" name="Rectangle: Rounded Corners 22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0" name="Oval 51"/>
            <p:cNvSpPr>
              <a:spLocks noChangeArrowheads="1"/>
            </p:cNvSpPr>
            <p:nvPr/>
          </p:nvSpPr>
          <p:spPr bwMode="auto">
            <a:xfrm>
              <a:off x="8316826" y="4728025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</a:rPr>
                <a:t>登录系统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0" name="Rectangle: Rounded Corners 89"/>
          <p:cNvSpPr/>
          <p:nvPr/>
        </p:nvSpPr>
        <p:spPr>
          <a:xfrm>
            <a:off x="1351119" y="452225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/>
          <p:cNvSpPr/>
          <p:nvPr/>
        </p:nvSpPr>
        <p:spPr>
          <a:xfrm>
            <a:off x="1588381" y="452225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/>
          <p:cNvSpPr/>
          <p:nvPr/>
        </p:nvSpPr>
        <p:spPr>
          <a:xfrm>
            <a:off x="1825642" y="452225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>
            <p:custDataLst>
              <p:tags r:id="rId2"/>
            </p:custDataLst>
          </p:nvPr>
        </p:nvSpPr>
        <p:spPr>
          <a:xfrm>
            <a:off x="1061085" y="1971040"/>
            <a:ext cx="27546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需求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分析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en-US" altLang="zh-CN" sz="3200" dirty="0">
                <a:solidFill>
                  <a:srgbClr val="2C4166"/>
                </a:solidFill>
                <a:latin typeface="+mj-lt"/>
              </a:rPr>
              <a:t>——</a:t>
            </a:r>
            <a:r>
              <a:rPr lang="zh-CN" altLang="en-US" sz="3200" dirty="0">
                <a:solidFill>
                  <a:srgbClr val="2C4166"/>
                </a:solidFill>
                <a:latin typeface="+mj-lt"/>
              </a:rPr>
              <a:t>数据流图</a:t>
            </a:r>
            <a:endParaRPr lang="en-US" altLang="zh-CN" sz="3200" dirty="0">
              <a:solidFill>
                <a:srgbClr val="2C4166"/>
              </a:solidFill>
              <a:latin typeface="+mj-lt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597" y="2434245"/>
            <a:ext cx="3626805" cy="19895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Group 5"/>
          <p:cNvGrpSpPr/>
          <p:nvPr>
            <p:custDataLst>
              <p:tags r:id="rId5"/>
            </p:custDataLst>
          </p:nvPr>
        </p:nvGrpSpPr>
        <p:grpSpPr>
          <a:xfrm>
            <a:off x="8880184" y="2520951"/>
            <a:ext cx="3191314" cy="1816098"/>
            <a:chOff x="9027876" y="2520951"/>
            <a:chExt cx="1816104" cy="1816098"/>
          </a:xfrm>
        </p:grpSpPr>
        <p:grpSp>
          <p:nvGrpSpPr>
            <p:cNvPr id="2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26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7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587367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学生：</a:t>
              </a:r>
              <a:endParaRPr lang="en-US" altLang="zh-CN" dirty="0"/>
            </a:p>
            <a:p>
              <a:pPr algn="ctr"/>
              <a:r>
                <a:rPr lang="zh-CN" altLang="en-US" dirty="0"/>
                <a:t>登录账号，修改账号的基本信息。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6358255"/>
            <a:ext cx="4281805" cy="269240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/>
      <p:bldP spid="9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11817" y="799811"/>
            <a:ext cx="5428686" cy="5258378"/>
            <a:chOff x="3689165" y="1022165"/>
            <a:chExt cx="4813670" cy="4813670"/>
          </a:xfrm>
        </p:grpSpPr>
        <p:sp useBgFill="1">
          <p:nvSpPr>
            <p:cNvPr id="18" name="Rectangle: Rounded Corners 21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698500" dist="609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Rectangle: Rounded Corners 22"/>
            <p:cNvSpPr/>
            <p:nvPr/>
          </p:nvSpPr>
          <p:spPr>
            <a:xfrm>
              <a:off x="3689165" y="1022165"/>
              <a:ext cx="4813670" cy="4813670"/>
            </a:xfrm>
            <a:prstGeom prst="ellipse">
              <a:avLst/>
            </a:prstGeom>
            <a:ln>
              <a:noFill/>
            </a:ln>
            <a:effectLst>
              <a:outerShdw blurRad="533400" dist="5334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: Rounded Corners 22"/>
          <p:cNvSpPr/>
          <p:nvPr/>
        </p:nvSpPr>
        <p:spPr>
          <a:xfrm>
            <a:off x="3561778" y="1035859"/>
            <a:ext cx="4941304" cy="4786282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330200" dist="215900" dir="135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229851" y="799811"/>
            <a:ext cx="3905442" cy="1415566"/>
            <a:chOff x="8229851" y="799811"/>
            <a:chExt cx="1415570" cy="1415566"/>
          </a:xfrm>
        </p:grpSpPr>
        <p:grpSp>
          <p:nvGrpSpPr>
            <p:cNvPr id="7" name="Group 6"/>
            <p:cNvGrpSpPr/>
            <p:nvPr/>
          </p:nvGrpSpPr>
          <p:grpSpPr>
            <a:xfrm>
              <a:off x="8229851" y="799811"/>
              <a:ext cx="1415570" cy="1415566"/>
              <a:chOff x="8229851" y="799811"/>
              <a:chExt cx="1415570" cy="1415566"/>
            </a:xfrm>
          </p:grpSpPr>
          <p:sp useBgFill="1">
            <p:nvSpPr>
              <p:cNvPr id="62" name="Rectangle: Rounded Corners 21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3" name="Rectangle: Rounded Corners 22"/>
              <p:cNvSpPr/>
              <p:nvPr/>
            </p:nvSpPr>
            <p:spPr>
              <a:xfrm>
                <a:off x="8229851" y="799811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Oval 51"/>
            <p:cNvSpPr>
              <a:spLocks noChangeArrowheads="1"/>
            </p:cNvSpPr>
            <p:nvPr/>
          </p:nvSpPr>
          <p:spPr bwMode="auto">
            <a:xfrm>
              <a:off x="8316826" y="885212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教师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管理员：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创建六级试卷，上传答案。 删除已经发布的试卷。 查看学生的作答情况。</a:t>
              </a:r>
              <a:endParaRPr lang="en-US" sz="16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027876" y="2520951"/>
            <a:ext cx="1816104" cy="1816098"/>
            <a:chOff x="9027876" y="2520951"/>
            <a:chExt cx="1816104" cy="1816098"/>
          </a:xfrm>
        </p:grpSpPr>
        <p:grpSp>
          <p:nvGrpSpPr>
            <p:cNvPr id="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87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88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587367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183728" y="3051987"/>
            <a:ext cx="1504400" cy="779427"/>
            <a:chOff x="8986735" y="3064904"/>
            <a:chExt cx="1504400" cy="779427"/>
          </a:xfrm>
        </p:grpSpPr>
        <p:sp>
          <p:nvSpPr>
            <p:cNvPr id="47" name="TextBox 46"/>
            <p:cNvSpPr txBox="1"/>
            <p:nvPr/>
          </p:nvSpPr>
          <p:spPr>
            <a:xfrm>
              <a:off x="8986735" y="3064904"/>
              <a:ext cx="150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3200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200M</a:t>
              </a:r>
              <a:endParaRPr lang="en-US" sz="32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84933" y="3532194"/>
              <a:ext cx="1308004" cy="312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Income</a:t>
              </a:r>
              <a:endParaRPr lang="en-US" sz="12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29849" y="4642623"/>
            <a:ext cx="3640675" cy="1415566"/>
            <a:chOff x="8229851" y="4642623"/>
            <a:chExt cx="1415570" cy="1415566"/>
          </a:xfrm>
        </p:grpSpPr>
        <p:grpSp>
          <p:nvGrpSpPr>
            <p:cNvPr id="10" name="Group 9"/>
            <p:cNvGrpSpPr/>
            <p:nvPr/>
          </p:nvGrpSpPr>
          <p:grpSpPr>
            <a:xfrm>
              <a:off x="8229851" y="4642623"/>
              <a:ext cx="1415570" cy="1415566"/>
              <a:chOff x="8229851" y="4642623"/>
              <a:chExt cx="1415570" cy="1415566"/>
            </a:xfrm>
          </p:grpSpPr>
          <p:sp useBgFill="1">
            <p:nvSpPr>
              <p:cNvPr id="59" name="Rectangle: Rounded Corners 21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60" name="Rectangle: Rounded Corners 22"/>
              <p:cNvSpPr/>
              <p:nvPr/>
            </p:nvSpPr>
            <p:spPr>
              <a:xfrm>
                <a:off x="8229851" y="4642623"/>
                <a:ext cx="1415570" cy="1415566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0" name="Oval 51"/>
            <p:cNvSpPr>
              <a:spLocks noChangeArrowheads="1"/>
            </p:cNvSpPr>
            <p:nvPr/>
          </p:nvSpPr>
          <p:spPr bwMode="auto">
            <a:xfrm>
              <a:off x="8316826" y="4728025"/>
              <a:ext cx="1241620" cy="1244763"/>
            </a:xfrm>
            <a:prstGeom prst="ellipse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lt1"/>
                  </a:solidFill>
                </a:rPr>
                <a:t>试卷管理系统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90" name="Rectangle: Rounded Corners 89"/>
          <p:cNvSpPr/>
          <p:nvPr/>
        </p:nvSpPr>
        <p:spPr>
          <a:xfrm>
            <a:off x="1351119" y="452225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/>
          <p:cNvSpPr/>
          <p:nvPr/>
        </p:nvSpPr>
        <p:spPr>
          <a:xfrm>
            <a:off x="1588381" y="452225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: Rounded Corners 91"/>
          <p:cNvSpPr/>
          <p:nvPr/>
        </p:nvSpPr>
        <p:spPr>
          <a:xfrm>
            <a:off x="1825642" y="452225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5"/>
          <p:cNvGrpSpPr/>
          <p:nvPr/>
        </p:nvGrpSpPr>
        <p:grpSpPr>
          <a:xfrm>
            <a:off x="8880184" y="2520951"/>
            <a:ext cx="3191314" cy="1816098"/>
            <a:chOff x="9027876" y="2520951"/>
            <a:chExt cx="1816104" cy="1816098"/>
          </a:xfrm>
        </p:grpSpPr>
        <p:grpSp>
          <p:nvGrpSpPr>
            <p:cNvPr id="24" name="Group 3"/>
            <p:cNvGrpSpPr/>
            <p:nvPr/>
          </p:nvGrpSpPr>
          <p:grpSpPr>
            <a:xfrm>
              <a:off x="9027876" y="2520951"/>
              <a:ext cx="1816104" cy="1816098"/>
              <a:chOff x="9027876" y="2520951"/>
              <a:chExt cx="1816104" cy="1816098"/>
            </a:xfrm>
          </p:grpSpPr>
          <p:sp useBgFill="1">
            <p:nvSpPr>
              <p:cNvPr id="26" name="Rectangle: Rounded Corners 21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7" name="Rectangle: Rounded Corners 22"/>
              <p:cNvSpPr/>
              <p:nvPr/>
            </p:nvSpPr>
            <p:spPr>
              <a:xfrm>
                <a:off x="9027876" y="2520951"/>
                <a:ext cx="1816104" cy="1816098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51"/>
            <p:cNvSpPr>
              <a:spLocks noChangeArrowheads="1"/>
            </p:cNvSpPr>
            <p:nvPr/>
          </p:nvSpPr>
          <p:spPr bwMode="auto">
            <a:xfrm>
              <a:off x="9142244" y="2633307"/>
              <a:ext cx="1633160" cy="1591385"/>
            </a:xfrm>
            <a:prstGeom prst="ellipse">
              <a:avLst/>
            </a:prstGeom>
            <a:gradFill flip="none" rotWithShape="1"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学生：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查看参与考试的六级试卷与自己的提交状态。 提交试卷答案并查看作答报告，下载标准答案。</a:t>
              </a:r>
              <a:endParaRPr lang="en-US" sz="1600" dirty="0">
                <a:solidFill>
                  <a:schemeClr val="lt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5280" r="4224" b="3807"/>
          <a:stretch>
            <a:fillRect/>
          </a:stretch>
        </p:blipFill>
        <p:spPr>
          <a:xfrm>
            <a:off x="3759376" y="1946802"/>
            <a:ext cx="4620316" cy="30600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0" y="6358270"/>
            <a:ext cx="4075814" cy="269358"/>
          </a:xfrm>
          <a:prstGeom prst="rect">
            <a:avLst/>
          </a:prstGeom>
          <a:solidFill>
            <a:srgbClr val="ECF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92"/>
          <p:cNvSpPr txBox="1"/>
          <p:nvPr>
            <p:custDataLst>
              <p:tags r:id="rId2"/>
            </p:custDataLst>
          </p:nvPr>
        </p:nvSpPr>
        <p:spPr>
          <a:xfrm>
            <a:off x="1061085" y="1971040"/>
            <a:ext cx="27546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需求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zh-CN" altLang="en-US" sz="4800" dirty="0">
                <a:solidFill>
                  <a:srgbClr val="2C4166"/>
                </a:solidFill>
                <a:latin typeface="+mj-lt"/>
              </a:rPr>
              <a:t>分析</a:t>
            </a:r>
            <a:endParaRPr lang="en-US" altLang="zh-CN" sz="4800" dirty="0">
              <a:solidFill>
                <a:srgbClr val="2C4166"/>
              </a:solidFill>
              <a:latin typeface="+mj-lt"/>
            </a:endParaRPr>
          </a:p>
          <a:p>
            <a:r>
              <a:rPr lang="en-US" altLang="zh-CN" sz="3200" dirty="0">
                <a:solidFill>
                  <a:srgbClr val="2C4166"/>
                </a:solidFill>
                <a:latin typeface="+mj-lt"/>
              </a:rPr>
              <a:t>——</a:t>
            </a:r>
            <a:r>
              <a:rPr lang="zh-CN" altLang="en-US" sz="3200" dirty="0">
                <a:solidFill>
                  <a:srgbClr val="2C4166"/>
                </a:solidFill>
                <a:latin typeface="+mj-lt"/>
              </a:rPr>
              <a:t>数据流图</a:t>
            </a:r>
            <a:endParaRPr lang="en-US" altLang="zh-CN" sz="3200" dirty="0">
              <a:solidFill>
                <a:srgbClr val="2C4166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2.22222E-6 L 0.03893 -2.2222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2.22222E-6 L -0.01953 -2.22222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00" decel="133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22222E-6 L -0.03893 -2.22222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1.xml><?xml version="1.0" encoding="utf-8"?>
<p:tagLst xmlns:p="http://schemas.openxmlformats.org/presentationml/2006/main">
  <p:tag name="KSO_WPP_MARK_KEY" val="4468feec-a05d-4ce3-ba9f-5df71f99671b"/>
  <p:tag name="COMMONDATA" val="eyJoZGlkIjoiYzZkNzQ4ZWFiZmQ4NTRhOWRkZTk3YTMwMjlmMmZhYmU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2021 M colorful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2021 non excl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2831</Words>
  <Application>WPS 演示</Application>
  <PresentationFormat>Widescreen</PresentationFormat>
  <Paragraphs>315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Open Sans</vt:lpstr>
      <vt:lpstr>Segoe Print</vt:lpstr>
      <vt:lpstr>Museo 700</vt:lpstr>
      <vt:lpstr>MuseoSans</vt:lpstr>
      <vt:lpstr>Lato</vt:lpstr>
      <vt:lpstr>Calibri</vt:lpstr>
      <vt:lpstr>微软雅黑 Light</vt:lpstr>
      <vt:lpstr>Times New Roman</vt:lpstr>
      <vt:lpstr>微软雅黑</vt:lpstr>
      <vt:lpstr>Roboto</vt:lpstr>
      <vt:lpstr>Arial Unicode MS</vt:lpstr>
      <vt:lpstr>等线</vt:lpstr>
      <vt:lpstr>Wide Latin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WATER MELON</dc:creator>
  <cp:lastModifiedBy>///</cp:lastModifiedBy>
  <cp:revision>648</cp:revision>
  <dcterms:created xsi:type="dcterms:W3CDTF">2020-09-30T02:42:00Z</dcterms:created>
  <dcterms:modified xsi:type="dcterms:W3CDTF">2023-07-02T13:19:31Z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61305CE4D3F045979140DFDBE18124F4_12</vt:lpwstr>
  </property>
  <property fmtid="{D5CDD505-2E9C-101B-9397-08002B2CF9AE}" pid="3" name="KSOProductBuildVer">
    <vt:lpwstr>2052-11.1.0.14309</vt:lpwstr>
  </property>
</Properties>
</file>